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64" r:id="rId2"/>
    <p:sldId id="256" r:id="rId3"/>
    <p:sldId id="282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58" r:id="rId13"/>
    <p:sldId id="310" r:id="rId14"/>
    <p:sldId id="311" r:id="rId15"/>
    <p:sldId id="312" r:id="rId16"/>
    <p:sldId id="296" r:id="rId17"/>
    <p:sldId id="297" r:id="rId18"/>
    <p:sldId id="298" r:id="rId19"/>
    <p:sldId id="300" r:id="rId20"/>
    <p:sldId id="301" r:id="rId21"/>
    <p:sldId id="257" r:id="rId22"/>
    <p:sldId id="299" r:id="rId23"/>
    <p:sldId id="313" r:id="rId24"/>
    <p:sldId id="260" r:id="rId25"/>
    <p:sldId id="275" r:id="rId26"/>
    <p:sldId id="276" r:id="rId27"/>
    <p:sldId id="277" r:id="rId28"/>
    <p:sldId id="283" r:id="rId29"/>
    <p:sldId id="278" r:id="rId30"/>
    <p:sldId id="302" r:id="rId31"/>
    <p:sldId id="303" r:id="rId32"/>
    <p:sldId id="305" r:id="rId33"/>
    <p:sldId id="306" r:id="rId34"/>
    <p:sldId id="307" r:id="rId35"/>
    <p:sldId id="308" r:id="rId36"/>
    <p:sldId id="309" r:id="rId37"/>
    <p:sldId id="279" r:id="rId38"/>
    <p:sldId id="284" r:id="rId39"/>
    <p:sldId id="263" r:id="rId40"/>
  </p:sldIdLst>
  <p:sldSz cx="9144000" cy="6858000" type="screen4x3"/>
  <p:notesSz cx="9309100" cy="7053263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236D206-8D7A-40A4-A265-8E1E2C48C613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6B0DDC-CEDB-4A96-A7A4-1967D6A19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7913537-B261-4008-8FEB-82605C05EDBB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7425" cy="2646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50301"/>
            <a:ext cx="7447279" cy="317396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6F40E08-D323-402B-99CA-A60DC9C3E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0E08-D323-402B-99CA-A60DC9C3EA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440D59-7342-49A4-859C-646C846380DC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EE573A-3E6A-4998-8259-8C9779FA2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u="none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189000753/unit-9-closer-look-2-flash-card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image" Target="../media/image31.png"/><Relationship Id="rId9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5.png"/><Relationship Id="rId11" Type="http://schemas.openxmlformats.org/officeDocument/2006/relationships/audio" Target="../media/audio3.wav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35.png"/><Relationship Id="rId11" Type="http://schemas.openxmlformats.org/officeDocument/2006/relationships/audio" Target="../media/audio3.wav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audio" Target="../media/audio4.wav"/><Relationship Id="rId4" Type="http://schemas.openxmlformats.org/officeDocument/2006/relationships/image" Target="../media/image34.png"/><Relationship Id="rId9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audio" Target="../media/audio4.wav"/><Relationship Id="rId4" Type="http://schemas.openxmlformats.org/officeDocument/2006/relationships/image" Target="../media/image34.png"/><Relationship Id="rId9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slide" Target="slide3.xml"/><Relationship Id="rId5" Type="http://schemas.openxmlformats.org/officeDocument/2006/relationships/image" Target="../media/image36.png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audio" Target="../media/audio4.wav"/><Relationship Id="rId4" Type="http://schemas.openxmlformats.org/officeDocument/2006/relationships/image" Target="../media/image34.png"/><Relationship Id="rId9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096" y="457498"/>
            <a:ext cx="867897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to our class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Mrs. Vu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Thuy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Trung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Nghia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Secondary school </a:t>
            </a:r>
          </a:p>
          <a:p>
            <a:pPr algn="ctr"/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981200"/>
            <a:ext cx="2786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English 6 </a:t>
            </a:r>
          </a:p>
        </p:txBody>
      </p:sp>
    </p:spTree>
    <p:extLst>
      <p:ext uri="{BB962C8B-B14F-4D97-AF65-F5344CB8AC3E}">
        <p14:creationId xmlns:p14="http://schemas.microsoft.com/office/powerpoint/2010/main" val="5109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218" y="-9525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0556" y="1013896"/>
            <a:ext cx="34728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Monkey island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0900" y="934284"/>
            <a:ext cx="23505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Viet Nam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522512"/>
            <a:ext cx="30487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Vinpearl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land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" y="934284"/>
            <a:ext cx="14029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beach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Grade 6\bài giảng\Unit 9\U9- closer look 2\thẻ hình - warm up\item_category_s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1" y="2178010"/>
            <a:ext cx="6781800" cy="45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23978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938246"/>
            <a:ext cx="34728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The USA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36" y="1609117"/>
            <a:ext cx="3398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Times Square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1609117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Statue of Liberty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736" y="939080"/>
            <a:ext cx="3310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North America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Grade 6\bài giảng\Unit 9\U9- closer look 2\dc_150820_NewY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2" y="2286225"/>
            <a:ext cx="8477929" cy="45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862" y="6087691"/>
            <a:ext cx="229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New York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093"/>
            <a:ext cx="7696200" cy="9604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smtClean="0"/>
              <a:t>I – Grammar: </a:t>
            </a:r>
            <a:br>
              <a:rPr lang="en-US" sz="3600" b="1" dirty="0" smtClean="0"/>
            </a:br>
            <a:r>
              <a:rPr lang="en-US" sz="3600" dirty="0" smtClean="0"/>
              <a:t>THE PRESENT PERFECT TENSE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953000" cy="320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loud 9"/>
          <p:cNvSpPr/>
          <p:nvPr/>
        </p:nvSpPr>
        <p:spPr>
          <a:xfrm>
            <a:off x="5257800" y="1652214"/>
            <a:ext cx="3886200" cy="24384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Yes, I have.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0" y="1347414"/>
            <a:ext cx="3886200" cy="30480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ave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ever been to 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Nha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Trang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D:\Grade 6\bài giảng\Unit 9\U9- closer look 2\City-of-Nha-Tr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591659"/>
            <a:ext cx="5276850" cy="32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smtClean="0"/>
              <a:t>I – Grammar: </a:t>
            </a:r>
            <a:br>
              <a:rPr lang="en-US" sz="3600" b="1" dirty="0" smtClean="0"/>
            </a:br>
            <a:r>
              <a:rPr lang="en-US" sz="3600" dirty="0" smtClean="0"/>
              <a:t>THE PRESENT PERFECT TENSE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5743" y="1786759"/>
            <a:ext cx="722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 have been to </a:t>
            </a:r>
            <a:r>
              <a:rPr lang="en-US" sz="3600" b="1" dirty="0" err="1" smtClean="0"/>
              <a:t>Nha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Trang</a:t>
            </a:r>
            <a:r>
              <a:rPr lang="en-US" sz="3600" b="1" dirty="0" smtClean="0"/>
              <a:t> 3 times.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47045"/>
            <a:ext cx="8511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She has been to </a:t>
            </a:r>
            <a:r>
              <a:rPr lang="en-US" sz="3600" b="1" dirty="0" err="1" smtClean="0"/>
              <a:t>Nha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Trang</a:t>
            </a:r>
            <a:r>
              <a:rPr lang="en-US" sz="3600" b="1" dirty="0" smtClean="0"/>
              <a:t> many times.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516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smtClean="0"/>
              <a:t>I – Grammar: </a:t>
            </a:r>
            <a:br>
              <a:rPr lang="en-US" sz="3600" b="1" dirty="0" smtClean="0"/>
            </a:br>
            <a:r>
              <a:rPr lang="en-US" sz="3600" dirty="0" smtClean="0"/>
              <a:t>THE PRESENT PERFECT TENSE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96777" y="182354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 have never been to Paris.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629718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 have not been to Paris.</a:t>
            </a:r>
            <a:endParaRPr lang="en-US" sz="3600" b="1" dirty="0"/>
          </a:p>
        </p:txBody>
      </p:sp>
      <p:pic>
        <p:nvPicPr>
          <p:cNvPr id="1026" name="Picture 2" descr="D:\Grade 6\bài giảng\Unit 9\U9- closer look 2\france-paris-eiffel-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8" y="3379297"/>
            <a:ext cx="5222372" cy="34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smtClean="0"/>
              <a:t>I – Grammar: </a:t>
            </a:r>
            <a:br>
              <a:rPr lang="en-US" sz="3600" b="1" dirty="0" smtClean="0"/>
            </a:br>
            <a:r>
              <a:rPr lang="en-US" sz="3600" dirty="0" smtClean="0"/>
              <a:t>THE PRESENT PERFECT TENSE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96777" y="1823546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Have you ever been to Ha </a:t>
            </a:r>
            <a:r>
              <a:rPr lang="en-US" sz="3600" b="1" dirty="0" err="1" smtClean="0"/>
              <a:t>Noi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629718"/>
            <a:ext cx="253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Yes, I have.</a:t>
            </a:r>
            <a:endParaRPr lang="en-US" sz="3600" b="1" dirty="0"/>
          </a:p>
        </p:txBody>
      </p:sp>
      <p:pic>
        <p:nvPicPr>
          <p:cNvPr id="2050" name="Picture 2" descr="D:\Grade 6\bài giảng\Unit 9\U9- closer look 2\motul-ha-noi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369889" cy="32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7336" y="2649586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No, I haven’t.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55" y="-711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 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He/ She/ It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They/ We/ You</a:t>
            </a:r>
          </a:p>
        </p:txBody>
      </p:sp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457200" y="1219200"/>
            <a:ext cx="4953000" cy="6397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500" b="1">
                <a:solidFill>
                  <a:srgbClr val="FF0000"/>
                </a:solidFill>
                <a:sym typeface="Wingdings 2" pitchFamily="18" charset="2"/>
              </a:rPr>
              <a:t></a:t>
            </a:r>
            <a:r>
              <a:rPr lang="en-US" sz="3500" b="1" smtClean="0">
                <a:solidFill>
                  <a:srgbClr val="FF0000"/>
                </a:solidFill>
              </a:rPr>
              <a:t>AFFIRMATIVE </a:t>
            </a:r>
            <a:r>
              <a:rPr lang="en-US" sz="3500" b="1" dirty="0" smtClean="0">
                <a:solidFill>
                  <a:srgbClr val="FF0000"/>
                </a:solidFill>
              </a:rPr>
              <a:t>( +)</a:t>
            </a:r>
            <a:endParaRPr lang="en-US" sz="35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2133600"/>
            <a:ext cx="1828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h</a:t>
            </a:r>
            <a:r>
              <a:rPr lang="en-US" sz="2800" b="1" dirty="0" smtClean="0">
                <a:latin typeface="+mn-lt"/>
              </a:rPr>
              <a:t>ave </a:t>
            </a:r>
            <a:endParaRPr lang="en-US" sz="28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h</a:t>
            </a:r>
            <a:r>
              <a:rPr lang="en-US" sz="2800" b="1" dirty="0" smtClean="0">
                <a:latin typeface="+mn-lt"/>
              </a:rPr>
              <a:t>as</a:t>
            </a:r>
            <a:endParaRPr lang="en-US" sz="28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h</a:t>
            </a:r>
            <a:r>
              <a:rPr lang="en-US" sz="2800" b="1" dirty="0" smtClean="0">
                <a:latin typeface="+mn-lt"/>
              </a:rPr>
              <a:t>ave</a:t>
            </a:r>
            <a:endParaRPr lang="en-US" sz="2800" b="1" dirty="0">
              <a:latin typeface="+mn-lt"/>
            </a:endParaRPr>
          </a:p>
        </p:txBody>
      </p:sp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7315200" y="25146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V_ed/ V3</a:t>
            </a:r>
          </a:p>
        </p:txBody>
      </p:sp>
      <p:sp>
        <p:nvSpPr>
          <p:cNvPr id="11273" name="Content Placeholder 2"/>
          <p:cNvSpPr txBox="1">
            <a:spLocks/>
          </p:cNvSpPr>
          <p:nvPr/>
        </p:nvSpPr>
        <p:spPr bwMode="auto">
          <a:xfrm>
            <a:off x="38100" y="50673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Calibri" pitchFamily="34" charset="0"/>
              </a:rPr>
              <a:t>Ex. 1. </a:t>
            </a:r>
            <a:r>
              <a:rPr lang="en-US" sz="2800" b="1" dirty="0" smtClean="0">
                <a:latin typeface="Calibri" pitchFamily="34" charset="0"/>
              </a:rPr>
              <a:t>I have been to </a:t>
            </a:r>
            <a:r>
              <a:rPr lang="en-US" sz="2800" b="1" dirty="0" err="1" smtClean="0">
                <a:latin typeface="Calibri" pitchFamily="34" charset="0"/>
              </a:rPr>
              <a:t>Nha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Trang</a:t>
            </a:r>
            <a:r>
              <a:rPr lang="en-US" sz="2800" b="1" dirty="0">
                <a:latin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</a:rPr>
              <a:t>      2</a:t>
            </a:r>
            <a:r>
              <a:rPr lang="en-US" sz="2800" b="1" dirty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 She has been to </a:t>
            </a:r>
            <a:r>
              <a:rPr lang="en-US" sz="2800" b="1" dirty="0" err="1" smtClean="0">
                <a:latin typeface="Calibri" pitchFamily="34" charset="0"/>
              </a:rPr>
              <a:t>Nha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Trang</a:t>
            </a:r>
            <a:r>
              <a:rPr lang="en-US" sz="2800" b="1" dirty="0" smtClean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</a:rPr>
              <a:t>three times.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28600"/>
            <a:ext cx="3276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1. FORM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2895600" y="2209800"/>
            <a:ext cx="1143000" cy="9906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sp>
        <p:nvSpPr>
          <p:cNvPr id="15" name="Plus 14"/>
          <p:cNvSpPr/>
          <p:nvPr/>
        </p:nvSpPr>
        <p:spPr>
          <a:xfrm>
            <a:off x="6019800" y="2209800"/>
            <a:ext cx="1143000" cy="9906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pic>
        <p:nvPicPr>
          <p:cNvPr id="10252" name="Picture 11" descr="C:\Documents and Settings\ATNGAN\Desktop\GIAO AN\HINH ANH MINH HOA\19413-bigthumbnail.jpg"/>
          <p:cNvPicPr>
            <a:picLocks noChangeAspect="1" noChangeArrowheads="1"/>
          </p:cNvPicPr>
          <p:nvPr/>
        </p:nvPicPr>
        <p:blipFill>
          <a:blip r:embed="rId3"/>
          <a:srcRect l="17999" t="21597" r="17999" b="23964"/>
          <a:stretch>
            <a:fillRect/>
          </a:stretch>
        </p:blipFill>
        <p:spPr bwMode="auto">
          <a:xfrm>
            <a:off x="5791200" y="53340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Grade 6\bài giảng\Unit 9\U9- closer look 2\City-of-Nha-Tr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28" y="4859721"/>
            <a:ext cx="3223795" cy="19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687" y="3913397"/>
            <a:ext cx="3065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 =&gt; been (V3)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61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11272" grpId="0"/>
      <p:bldP spid="11273" grpId="0"/>
      <p:bldP spid="12" grpId="0" animBg="1"/>
      <p:bldP spid="13" grpId="0" animBg="1"/>
      <p:bldP spid="1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0" y="3657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Calibri" pitchFamily="34" charset="0"/>
              </a:rPr>
              <a:t>Ex. </a:t>
            </a:r>
            <a:r>
              <a:rPr lang="en-US" sz="2800" b="1" dirty="0" smtClean="0">
                <a:latin typeface="Calibri" pitchFamily="34" charset="0"/>
              </a:rPr>
              <a:t> 1</a:t>
            </a:r>
            <a:r>
              <a:rPr lang="en-US" sz="2800" b="1" dirty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I have never been to Rio de Janeiro.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       2. We have not been to Rio de Janeiro.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28600"/>
            <a:ext cx="3276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1. FORM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267200" y="1143000"/>
            <a:ext cx="4648200" cy="6397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sym typeface="Wingdings 2" pitchFamily="18" charset="2"/>
              </a:rPr>
              <a:t></a:t>
            </a:r>
            <a:r>
              <a:rPr lang="en-US" sz="3500" b="1" dirty="0" smtClean="0">
                <a:solidFill>
                  <a:srgbClr val="FF0000"/>
                </a:solidFill>
                <a:sym typeface="Wingdings 2" pitchFamily="18" charset="2"/>
              </a:rPr>
              <a:t>NEGATIVE (-)</a:t>
            </a:r>
            <a:endParaRPr lang="en-US" sz="35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 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He/ She/ It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They/ We/ You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00400" y="2057400"/>
            <a:ext cx="1447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+mn-lt"/>
              </a:rPr>
              <a:t>have </a:t>
            </a:r>
            <a:endParaRPr lang="en-US" sz="28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+mn-lt"/>
              </a:rPr>
              <a:t>has</a:t>
            </a:r>
            <a:endParaRPr lang="en-US" sz="28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+mn-lt"/>
              </a:rPr>
              <a:t>have</a:t>
            </a:r>
            <a:endParaRPr lang="en-US" sz="2800" b="1" dirty="0"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315200" y="25146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err="1">
                <a:latin typeface="Calibri" pitchFamily="34" charset="0"/>
              </a:rPr>
              <a:t>V_ed</a:t>
            </a:r>
            <a:r>
              <a:rPr lang="en-US" sz="2800" b="1" dirty="0">
                <a:latin typeface="Calibri" pitchFamily="34" charset="0"/>
              </a:rPr>
              <a:t>/ V3</a:t>
            </a:r>
          </a:p>
        </p:txBody>
      </p:sp>
      <p:sp>
        <p:nvSpPr>
          <p:cNvPr id="20" name="Plus 19"/>
          <p:cNvSpPr/>
          <p:nvPr/>
        </p:nvSpPr>
        <p:spPr>
          <a:xfrm>
            <a:off x="2619703" y="2370083"/>
            <a:ext cx="914400" cy="7620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sp>
        <p:nvSpPr>
          <p:cNvPr id="21" name="Plus 20"/>
          <p:cNvSpPr/>
          <p:nvPr/>
        </p:nvSpPr>
        <p:spPr>
          <a:xfrm>
            <a:off x="6781800" y="2362200"/>
            <a:ext cx="762000" cy="7620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sp>
        <p:nvSpPr>
          <p:cNvPr id="22" name="Plus 21"/>
          <p:cNvSpPr/>
          <p:nvPr/>
        </p:nvSpPr>
        <p:spPr>
          <a:xfrm>
            <a:off x="4381500" y="2362200"/>
            <a:ext cx="838200" cy="7620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29200" y="2188779"/>
            <a:ext cx="17526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+mn-lt"/>
              </a:rPr>
              <a:t>NOT</a:t>
            </a:r>
            <a:endParaRPr lang="en-US" sz="3600" b="1" dirty="0"/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+mn-lt"/>
              </a:rPr>
              <a:t>(never)</a:t>
            </a:r>
          </a:p>
        </p:txBody>
      </p:sp>
      <p:pic>
        <p:nvPicPr>
          <p:cNvPr id="1026" name="Picture 2" descr="D:\Grade 6\bài giảng\Unit 9\U9- closer look 2\Top-30-Awesome-Things-to-Do-in-Rio-de-Janeiro-in-Braz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67798"/>
            <a:ext cx="2865310" cy="19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7" grpId="0" build="p" animBg="1"/>
      <p:bldP spid="18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3350"/>
            <a:ext cx="9144000" cy="6858000"/>
          </a:xfrm>
          <a:prstGeom prst="rect">
            <a:avLst/>
          </a:prstGeom>
        </p:spPr>
      </p:pic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-2628" y="3883572"/>
            <a:ext cx="9144000" cy="24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Calibri" pitchFamily="34" charset="0"/>
              </a:rPr>
              <a:t>Ex. </a:t>
            </a:r>
            <a:r>
              <a:rPr lang="en-US" sz="2800" b="1" dirty="0" smtClean="0">
                <a:latin typeface="Calibri" pitchFamily="34" charset="0"/>
              </a:rPr>
              <a:t>1</a:t>
            </a:r>
            <a:r>
              <a:rPr lang="en-US" sz="2800" b="1" dirty="0">
                <a:latin typeface="Calibri" pitchFamily="34" charset="0"/>
              </a:rPr>
              <a:t>. Have you </a:t>
            </a:r>
            <a:r>
              <a:rPr lang="en-US" sz="2800" b="1" dirty="0" smtClean="0">
                <a:latin typeface="Calibri" pitchFamily="34" charset="0"/>
              </a:rPr>
              <a:t>ever been to </a:t>
            </a:r>
            <a:r>
              <a:rPr lang="en-US" sz="2800" b="1" dirty="0" err="1" smtClean="0">
                <a:latin typeface="Calibri" pitchFamily="34" charset="0"/>
              </a:rPr>
              <a:t>Nha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Trang</a:t>
            </a:r>
            <a:r>
              <a:rPr lang="en-US" sz="2800" b="1" dirty="0" smtClean="0">
                <a:latin typeface="Calibri" pitchFamily="34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        Yes, I have.</a:t>
            </a:r>
            <a:endParaRPr lang="en-US" sz="2800" b="1" dirty="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</a:rPr>
              <a:t>      2</a:t>
            </a:r>
            <a:r>
              <a:rPr lang="en-US" sz="2800" b="1" dirty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Have you ever been to London?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</a:rPr>
              <a:t>          No, I haven’t.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04800"/>
            <a:ext cx="3276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1. FORM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743199" y="1219200"/>
            <a:ext cx="4159815" cy="6397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sym typeface="Wingdings 2" pitchFamily="18" charset="2"/>
              </a:rPr>
              <a:t></a:t>
            </a:r>
            <a:r>
              <a:rPr lang="en-US" sz="3500" b="1" dirty="0" smtClean="0">
                <a:solidFill>
                  <a:srgbClr val="FF0000"/>
                </a:solidFill>
                <a:sym typeface="Wingdings 2" pitchFamily="18" charset="2"/>
              </a:rPr>
              <a:t>QUESTIONS (?)</a:t>
            </a:r>
            <a:endParaRPr lang="en-US" sz="35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-2628" y="1981200"/>
            <a:ext cx="9146628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4267200" y="2508660"/>
            <a:ext cx="838200" cy="7239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pic>
        <p:nvPicPr>
          <p:cNvPr id="3074" name="Picture 2" descr="D:\Grade 6\bài giảng\Unit 9\U9- closer look 2\item_category_s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23" y="3662855"/>
            <a:ext cx="2634677" cy="17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rade 6\bài giảng\Unit 9\U9- closer look 2\london-sightseeing-b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73" y="5283814"/>
            <a:ext cx="2531304" cy="14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0" y="2107324"/>
            <a:ext cx="1828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Have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Have</a:t>
            </a:r>
          </a:p>
        </p:txBody>
      </p:sp>
      <p:sp>
        <p:nvSpPr>
          <p:cNvPr id="18" name="Plus 17"/>
          <p:cNvSpPr/>
          <p:nvPr/>
        </p:nvSpPr>
        <p:spPr>
          <a:xfrm>
            <a:off x="1524000" y="2571750"/>
            <a:ext cx="914400" cy="7239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462048" y="2031124"/>
            <a:ext cx="2743200" cy="182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e/ she/ it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hey/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e/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2571750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</a:t>
            </a:r>
            <a:r>
              <a:rPr lang="en-US" sz="3200" b="1" dirty="0" smtClean="0"/>
              <a:t>ever)</a:t>
            </a:r>
            <a:endParaRPr lang="en-US" sz="3200" b="1" dirty="0"/>
          </a:p>
        </p:txBody>
      </p:sp>
      <p:sp>
        <p:nvSpPr>
          <p:cNvPr id="14" name="Plus 13"/>
          <p:cNvSpPr/>
          <p:nvPr/>
        </p:nvSpPr>
        <p:spPr>
          <a:xfrm>
            <a:off x="6490830" y="2571750"/>
            <a:ext cx="824370" cy="723900"/>
          </a:xfrm>
          <a:prstGeom prst="mathPlus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/>
          </a:p>
        </p:txBody>
      </p:sp>
      <p:sp>
        <p:nvSpPr>
          <p:cNvPr id="3" name="TextBox 2"/>
          <p:cNvSpPr txBox="1"/>
          <p:nvPr/>
        </p:nvSpPr>
        <p:spPr>
          <a:xfrm>
            <a:off x="7233477" y="2633305"/>
            <a:ext cx="178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V_ed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V3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7" grpId="0" animBg="1"/>
      <p:bldP spid="19" grpId="0" animBg="1"/>
      <p:bldP spid="16" grpId="0"/>
      <p:bldP spid="18" grpId="0" animBg="1"/>
      <p:bldP spid="15" grpId="0" build="p"/>
      <p:bldP spid="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304800"/>
            <a:ext cx="3276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. USES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382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To </a:t>
            </a:r>
            <a:r>
              <a:rPr lang="en-US" sz="3200" b="1" dirty="0">
                <a:solidFill>
                  <a:srgbClr val="C00000"/>
                </a:solidFill>
                <a:sym typeface="Wingdings 2"/>
              </a:rPr>
              <a:t>describe our 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experiences when the exact time is not important.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(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dùng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miêu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tả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trải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nghiệm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/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việc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từng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cần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xác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định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thời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gian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984" y="3962400"/>
            <a:ext cx="7746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Ex: I have been to the beach many times.</a:t>
            </a:r>
            <a:endParaRPr lang="en-US" sz="3200" b="1" dirty="0"/>
          </a:p>
          <a:p>
            <a:r>
              <a:rPr lang="en-US" sz="3200" b="1" dirty="0" smtClean="0"/>
              <a:t>      I have never been to London.</a:t>
            </a:r>
            <a:endParaRPr lang="en-US" sz="3200" b="1" dirty="0"/>
          </a:p>
        </p:txBody>
      </p:sp>
      <p:pic>
        <p:nvPicPr>
          <p:cNvPr id="1026" name="Picture 2" descr="D:\Grade 6\bài giảng\Unit 9\U9- closer look 2\caribbean-ar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6" y="4988092"/>
            <a:ext cx="3581400" cy="18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Grade 6\bài giảng\Unit 9\U9- closer look 2\london-sightseeing-b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84" y="5039618"/>
            <a:ext cx="3124200" cy="17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Unit 9.CITIES OF THE WORLD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772400" cy="609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Lesson 3-A closer look 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362200"/>
            <a:ext cx="4977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Lesson 1 – Getting stared.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900992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Lesson 2 – A closer look 1.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304800"/>
            <a:ext cx="3276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3. Markers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382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>
                <a:solidFill>
                  <a:srgbClr val="C00000"/>
                </a:solidFill>
                <a:sym typeface="Wingdings 2"/>
              </a:rPr>
              <a:t>e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ver (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bao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sym typeface="Wingdings 2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)</a:t>
            </a:r>
          </a:p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>
                <a:solidFill>
                  <a:srgbClr val="C00000"/>
                </a:solidFill>
                <a:sym typeface="Wingdings 2"/>
              </a:rPr>
              <a:t>n</a:t>
            </a: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ever</a:t>
            </a:r>
          </a:p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once ( one  time) / twice…</a:t>
            </a:r>
          </a:p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 smtClean="0">
                <a:solidFill>
                  <a:srgbClr val="C00000"/>
                </a:solidFill>
                <a:sym typeface="Wingdings 2"/>
              </a:rPr>
              <a:t>( two, three…..) times, many times.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85" y="541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533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Some V3/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Ved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4116388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. b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e			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2. see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3. visit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4. eat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get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wash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sing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have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talk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11. go</a:t>
            </a:r>
          </a:p>
          <a:p>
            <a:pPr marL="109728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</a:p>
          <a:p>
            <a:pPr marL="109728" indent="0">
              <a:buNone/>
            </a:pP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715000" y="1219200"/>
            <a:ext cx="29718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visited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eaten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played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talked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washed</a:t>
            </a:r>
          </a:p>
          <a:p>
            <a:pPr marL="0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7801" y="2844224"/>
            <a:ext cx="450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727466"/>
            <a:ext cx="776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quizlet.com/189000753/unit-9-closer-look-2-flash-cards/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7826E-6 L -0.4401 -0.637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1758E-7 L -0.42848 0.062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309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6 -8.14061E-7 L -0.43021 0.066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333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2535E-7 L -0.43716 0.071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35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9417E-6 L -0.43975 0.013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67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0999E-6 L -0.41059 0.017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8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6244E-6 L -0.44618 -0.288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-144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2581E-6 L -0.42361 0.088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444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7428E-6 L -0.41597 0.093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467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9408E-6 L -0.43646 0.035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17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01E-6 L -0.42343 0.164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821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7835E-6 L -0.42205 0.541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27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31838"/>
          </a:xfrm>
          <a:solidFill>
            <a:srgbClr val="0070C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FFFF00"/>
                </a:solidFill>
              </a:rPr>
              <a:t>HAVE BEEN/ HAS BEEN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40386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200" b="1" dirty="0" smtClean="0"/>
              <a:t>He has been to the supermarket.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6060" y="1119981"/>
            <a:ext cx="4015740" cy="563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66"/>
                </a:solidFill>
                <a:latin typeface="+mn-lt"/>
              </a:rPr>
              <a:t>Where has he been ?</a:t>
            </a:r>
            <a:endParaRPr lang="en-US" sz="2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05000" y="28194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57900" y="31242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48200" y="4495800"/>
            <a:ext cx="4267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latin typeface="+mn-lt"/>
              </a:rPr>
              <a:t>He has </a:t>
            </a:r>
            <a:r>
              <a:rPr lang="en-US" sz="3600" b="1" dirty="0" smtClean="0">
                <a:latin typeface="+mn-lt"/>
              </a:rPr>
              <a:t>been to Sydney.</a:t>
            </a:r>
            <a:endParaRPr lang="en-US" sz="36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560" y="1752600"/>
            <a:ext cx="45719" cy="510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1876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385" y="19812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167627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Grade 6\bài giảng\Unit 9\U9- closer look 2\du-lich-syd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90700"/>
            <a:ext cx="1981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 animBg="1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Grade 6\bài giảng\Unit 9\U9- closer look 2\cute_shy_little_girl_wearing_a_pink_dress_and_pig_tails_0515-0910-2919-0941_smu133045505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622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31838"/>
          </a:xfrm>
          <a:solidFill>
            <a:srgbClr val="0070C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FFFF00"/>
                </a:solidFill>
              </a:rPr>
              <a:t>HAVE BEEN/ HAS BEEN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40386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200" b="1" dirty="0" smtClean="0"/>
              <a:t>She has been to Singapore.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6060" y="1119981"/>
            <a:ext cx="4015740" cy="563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66"/>
                </a:solidFill>
                <a:latin typeface="+mn-lt"/>
              </a:rPr>
              <a:t>Where has she been ?</a:t>
            </a:r>
            <a:endParaRPr lang="en-US" sz="2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62600" y="314325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48200" y="4495800"/>
            <a:ext cx="4267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Sh</a:t>
            </a:r>
            <a:r>
              <a:rPr lang="en-US" sz="3600" b="1" dirty="0" smtClean="0">
                <a:latin typeface="+mn-lt"/>
              </a:rPr>
              <a:t>e </a:t>
            </a:r>
            <a:r>
              <a:rPr lang="en-US" sz="3600" b="1" dirty="0">
                <a:latin typeface="+mn-lt"/>
              </a:rPr>
              <a:t>has </a:t>
            </a:r>
            <a:r>
              <a:rPr lang="en-US" sz="3600" b="1" dirty="0" smtClean="0">
                <a:latin typeface="+mn-lt"/>
              </a:rPr>
              <a:t>been to New York.</a:t>
            </a:r>
            <a:endParaRPr lang="en-US" sz="36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560" y="1752600"/>
            <a:ext cx="45719" cy="510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4098" name="Picture 2" descr="D:\Grade 6\bài giảng\Unit 9\U9- closer look 2\cute_shy_little_girl_wearing_a_pink_dress_and_pig_tails_0515-0910-2919-0941_smu133045505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238375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257424"/>
            <a:ext cx="201113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09700" y="2843212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8402"/>
            <a:ext cx="2362200" cy="250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/>
      <p:bldP spid="6" grpId="0" animBg="1"/>
      <p:bldP spid="10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33" y="717424"/>
            <a:ext cx="8915400" cy="70497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Put the verbs into the present perfect.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062" y="1404786"/>
            <a:ext cx="8229600" cy="9570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Tom (be)……………… to  Rio de Janeiro, Sydney and London.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6459" y="1404786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has been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Grade 6\bài giảng\Unit 9\U9- closer look 2\rio-de-janeiro-thanh-pho-to-chuc-the-van-hoi-olympic-2016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419462" cy="26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Grade 6\bài giảng\Unit 9\U9- closer look 2\london-sightseeing-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17400"/>
            <a:ext cx="4191000" cy="23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rade 6\bài giảng\Unit 9\U9- closer look 2\du-lich-syd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88" y="1928006"/>
            <a:ext cx="3730994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1"/>
            <a:ext cx="8077200" cy="1066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 family (be)………….. to  the beaches in Sydney many times.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397" y="1217607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has been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D:\Grade 6\bài giảng\Unit 9\U9- closer look 2\157472ff85b06c5d4390752889110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1" y="2590800"/>
            <a:ext cx="63398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8033" y="717424"/>
            <a:ext cx="8915400" cy="704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Act 1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– Put the verbs into the present perfect.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23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71154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Tom (visit)..………….. London twice.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0195" y="1217607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has visited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Grade 6\bài giảng\Unit 9\U9- closer look 2\london-sightseeing-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3420"/>
            <a:ext cx="7455249" cy="424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8033" y="742826"/>
            <a:ext cx="8915400" cy="70497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Put the verbs into the present perfect.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4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1"/>
            <a:ext cx="8077200" cy="76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His brother (be)..………….to New York.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205504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has been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Grade 6\bài giảng\Unit 9\U9- closer look 2\nyc_1280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0691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8033" y="717424"/>
            <a:ext cx="8915400" cy="70497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Put the verbs into the present perfect.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99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1"/>
            <a:ext cx="8077200" cy="76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But Tom (be)……..………….there.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211713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asn’t been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Grade 6\bài giảng\Unit 9\U9- closer look 2\nyc_1280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0691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8033" y="717424"/>
            <a:ext cx="8915400" cy="70497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Put the verbs into the present perfect.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44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591" y="381000"/>
            <a:ext cx="8915400" cy="13956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Act 2 – What has Tom done this week?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has…….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Grade 6\bài giảng\Unit 9\U9- closer look 2\U9-L3-4-1-adcornoygsbstu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10" y="1776676"/>
            <a:ext cx="9472210" cy="50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8124" y="6273225"/>
            <a:ext cx="2553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read a book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0936" y="3828396"/>
            <a:ext cx="21515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eaten “pho”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2123" y="3831186"/>
            <a:ext cx="26933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played football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6384" y="6134914"/>
            <a:ext cx="25090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got an A mark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53654" y="6134914"/>
            <a:ext cx="27382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washed his dog</a:t>
            </a:r>
            <a:endParaRPr lang="en-US" sz="2800" b="1" dirty="0"/>
          </a:p>
        </p:txBody>
      </p:sp>
      <p:sp>
        <p:nvSpPr>
          <p:cNvPr id="2" name="Heptagon 1"/>
          <p:cNvSpPr/>
          <p:nvPr/>
        </p:nvSpPr>
        <p:spPr>
          <a:xfrm>
            <a:off x="914400" y="5181600"/>
            <a:ext cx="609600" cy="553184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3707524" y="2411850"/>
            <a:ext cx="609600" cy="553184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Heptagon 15"/>
          <p:cNvSpPr/>
          <p:nvPr/>
        </p:nvSpPr>
        <p:spPr>
          <a:xfrm>
            <a:off x="5663144" y="2414478"/>
            <a:ext cx="609600" cy="553184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3733800" y="3999956"/>
            <a:ext cx="609600" cy="553184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eptagon 17"/>
          <p:cNvSpPr/>
          <p:nvPr/>
        </p:nvSpPr>
        <p:spPr>
          <a:xfrm>
            <a:off x="6248399" y="5196926"/>
            <a:ext cx="609600" cy="553184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9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7827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Which city is that?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D. 12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46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biglogo">
            <a:hlinkClick r:id="" action="ppaction://noaction">
              <a:snd r:embed="rId5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14">
            <a:hlinkClick r:id="" action="ppaction://noaction" highlightClick="1">
              <a:snd r:embed="rId7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02" name="AutoShape 16">
            <a:hlinkClick r:id="" action="ppaction://noaction" highlightClick="1">
              <a:snd r:embed="rId8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4103" name="Oval 17"/>
          <p:cNvSpPr>
            <a:spLocks noChangeArrowheads="1"/>
          </p:cNvSpPr>
          <p:nvPr/>
        </p:nvSpPr>
        <p:spPr bwMode="auto">
          <a:xfrm>
            <a:off x="2133600" y="5029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04" name="Oval 18"/>
          <p:cNvSpPr>
            <a:spLocks noChangeArrowheads="1"/>
          </p:cNvSpPr>
          <p:nvPr/>
        </p:nvSpPr>
        <p:spPr bwMode="auto">
          <a:xfrm>
            <a:off x="4953000" y="4953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05" name="Oval 19"/>
          <p:cNvSpPr>
            <a:spLocks noChangeArrowheads="1"/>
          </p:cNvSpPr>
          <p:nvPr/>
        </p:nvSpPr>
        <p:spPr bwMode="auto">
          <a:xfrm>
            <a:off x="3581400" y="5029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609600" y="4191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500:5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62400" y="51054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09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110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11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12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13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14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WordArt 31"/>
          <p:cNvSpPr>
            <a:spLocks noChangeArrowheads="1" noChangeShapeType="1" noTextEdit="1"/>
          </p:cNvSpPr>
          <p:nvPr/>
        </p:nvSpPr>
        <p:spPr bwMode="auto">
          <a:xfrm>
            <a:off x="1447800" y="583324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  <p:sp>
        <p:nvSpPr>
          <p:cNvPr id="4116" name="AutoShape 3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2320159" y="5187156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50:50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118" name="AutoShape 27"/>
          <p:cNvSpPr>
            <a:spLocks noChangeArrowheads="1"/>
          </p:cNvSpPr>
          <p:nvPr/>
        </p:nvSpPr>
        <p:spPr bwMode="auto">
          <a:xfrm rot="5400000">
            <a:off x="5638800" y="51816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4119" name="AutoShape 24"/>
          <p:cNvSpPr>
            <a:spLocks noChangeArrowheads="1"/>
          </p:cNvSpPr>
          <p:nvPr/>
        </p:nvSpPr>
        <p:spPr bwMode="auto">
          <a:xfrm rot="5400000">
            <a:off x="5410200" y="51816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4120" name="AutoShape 22"/>
          <p:cNvSpPr>
            <a:spLocks noChangeArrowheads="1"/>
          </p:cNvSpPr>
          <p:nvPr/>
        </p:nvSpPr>
        <p:spPr bwMode="auto">
          <a:xfrm rot="5400000">
            <a:off x="5181600" y="51816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4121" name="Oval 26"/>
          <p:cNvSpPr>
            <a:spLocks noChangeArrowheads="1"/>
          </p:cNvSpPr>
          <p:nvPr/>
        </p:nvSpPr>
        <p:spPr bwMode="auto">
          <a:xfrm>
            <a:off x="5715000" y="50292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2" name="Oval 25"/>
          <p:cNvSpPr>
            <a:spLocks noChangeArrowheads="1"/>
          </p:cNvSpPr>
          <p:nvPr/>
        </p:nvSpPr>
        <p:spPr bwMode="auto">
          <a:xfrm>
            <a:off x="5486400" y="5105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3" name="Oval 23"/>
          <p:cNvSpPr>
            <a:spLocks noChangeArrowheads="1"/>
          </p:cNvSpPr>
          <p:nvPr/>
        </p:nvSpPr>
        <p:spPr bwMode="auto">
          <a:xfrm>
            <a:off x="5257800" y="50292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3271791" cy="786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Act 3: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89206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0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3541" y="1434662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you (see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)____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High School Musical? </a:t>
            </a:r>
            <a:b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Oh yes, I love it. I (see)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it many times.</a:t>
            </a:r>
          </a:p>
          <a:p>
            <a:pPr algn="ctr" eaLnBrk="1" hangingPunct="1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A. Do/see – see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28600" y="5334000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</a:rPr>
              <a:t>C. </a:t>
            </a:r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Has/seen – has seen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D. Does/see – see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biglogo">
            <a:hlinkClick r:id="" action="ppaction://noaction">
              <a:snd r:embed="rId9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14">
            <a:hlinkClick r:id="" action="ppaction://noaction" highlightClick="1">
              <a:snd r:embed="rId11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5134" name="AutoShape 16">
            <a:hlinkClick r:id="" action="ppaction://noaction" highlightClick="1">
              <a:snd r:embed="rId12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30480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5139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8100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142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44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45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46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WordArt 31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  <p:sp>
        <p:nvSpPr>
          <p:cNvPr id="5148" name="AutoShape 3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2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041" y="4561490"/>
            <a:ext cx="4510252" cy="609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>
                <a:solidFill>
                  <a:schemeClr val="bg1"/>
                </a:solidFill>
                <a:latin typeface="Tahoma" pitchFamily="34" charset="0"/>
              </a:rPr>
              <a:t>B. Have/ seen – have seen</a:t>
            </a:r>
          </a:p>
        </p:txBody>
      </p:sp>
      <p:sp>
        <p:nvSpPr>
          <p:cNvPr id="33" name="Rectangle 11" descr="30%"/>
          <p:cNvSpPr>
            <a:spLocks noChangeArrowheads="1"/>
          </p:cNvSpPr>
          <p:nvPr/>
        </p:nvSpPr>
        <p:spPr bwMode="auto">
          <a:xfrm>
            <a:off x="4495800" y="4561490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</a:rPr>
              <a:t> B. Have/ </a:t>
            </a:r>
            <a:r>
              <a:rPr lang="en-US" sz="2600" b="1" dirty="0">
                <a:solidFill>
                  <a:schemeClr val="bg1"/>
                </a:solidFill>
                <a:latin typeface="Tahoma" pitchFamily="34" charset="0"/>
              </a:rPr>
              <a:t>seen – have seen</a:t>
            </a:r>
          </a:p>
        </p:txBody>
      </p:sp>
      <p:sp>
        <p:nvSpPr>
          <p:cNvPr id="5151" name="Text Box 20"/>
          <p:cNvSpPr txBox="1">
            <a:spLocks noChangeArrowheads="1"/>
          </p:cNvSpPr>
          <p:nvPr/>
        </p:nvSpPr>
        <p:spPr bwMode="auto">
          <a:xfrm>
            <a:off x="342900" y="40005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50:50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52" name="AutoShape 27"/>
          <p:cNvSpPr>
            <a:spLocks noChangeArrowheads="1"/>
          </p:cNvSpPr>
          <p:nvPr/>
        </p:nvSpPr>
        <p:spPr bwMode="auto">
          <a:xfrm rot="5400000">
            <a:off x="3733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5153" name="AutoShape 24"/>
          <p:cNvSpPr>
            <a:spLocks noChangeArrowheads="1"/>
          </p:cNvSpPr>
          <p:nvPr/>
        </p:nvSpPr>
        <p:spPr bwMode="auto">
          <a:xfrm rot="5400000">
            <a:off x="3433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5154" name="AutoShape 22"/>
          <p:cNvSpPr>
            <a:spLocks noChangeArrowheads="1"/>
          </p:cNvSpPr>
          <p:nvPr/>
        </p:nvSpPr>
        <p:spPr bwMode="auto">
          <a:xfrm rot="5400000">
            <a:off x="3200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5155" name="Oval 26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56" name="Oval 25"/>
          <p:cNvSpPr>
            <a:spLocks noChangeArrowheads="1"/>
          </p:cNvSpPr>
          <p:nvPr/>
        </p:nvSpPr>
        <p:spPr bwMode="auto">
          <a:xfrm>
            <a:off x="3509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57" name="Oval 23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56971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04" grpId="0" autoUpdateAnimBg="0"/>
      <p:bldP spid="4106" grpId="0" autoUpdateAnimBg="0"/>
      <p:bldP spid="4107" grpId="0" autoUpdateAnimBg="0"/>
      <p:bldP spid="32" grpId="0" animBg="1"/>
      <p:bldP spid="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77514" y="15621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often (go)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to bed very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A. have gone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C. goes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D. has gone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biglogo">
            <a:hlinkClick r:id="" action="ppaction://noaction">
              <a:snd r:embed="rId9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AutoShape 14">
            <a:hlinkClick r:id="" action="ppaction://noaction" highlightClick="1">
              <a:snd r:embed="rId11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7182" name="AutoShape 16">
            <a:hlinkClick r:id="" action="ppaction://noaction" highlightClick="1">
              <a:snd r:embed="rId12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7183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84" name="Oval 18"/>
          <p:cNvSpPr>
            <a:spLocks noChangeArrowheads="1"/>
          </p:cNvSpPr>
          <p:nvPr/>
        </p:nvSpPr>
        <p:spPr bwMode="auto">
          <a:xfrm>
            <a:off x="30480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85" name="Oval 19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7187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8100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89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190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91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92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93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WordArt 31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  <p:sp>
        <p:nvSpPr>
          <p:cNvPr id="7196" name="AutoShape 3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3" name="Rectangle 11" descr="30%"/>
          <p:cNvSpPr>
            <a:spLocks noChangeArrowheads="1"/>
          </p:cNvSpPr>
          <p:nvPr/>
        </p:nvSpPr>
        <p:spPr bwMode="auto">
          <a:xfrm>
            <a:off x="4953000" y="45720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B. go</a:t>
            </a:r>
          </a:p>
        </p:txBody>
      </p:sp>
      <p:sp>
        <p:nvSpPr>
          <p:cNvPr id="7199" name="Text Box 20"/>
          <p:cNvSpPr txBox="1">
            <a:spLocks noChangeArrowheads="1"/>
          </p:cNvSpPr>
          <p:nvPr/>
        </p:nvSpPr>
        <p:spPr bwMode="auto">
          <a:xfrm>
            <a:off x="342900" y="40005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50:50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200" name="AutoShape 27"/>
          <p:cNvSpPr>
            <a:spLocks noChangeArrowheads="1"/>
          </p:cNvSpPr>
          <p:nvPr/>
        </p:nvSpPr>
        <p:spPr bwMode="auto">
          <a:xfrm rot="5400000">
            <a:off x="3733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7201" name="AutoShape 24"/>
          <p:cNvSpPr>
            <a:spLocks noChangeArrowheads="1"/>
          </p:cNvSpPr>
          <p:nvPr/>
        </p:nvSpPr>
        <p:spPr bwMode="auto">
          <a:xfrm rot="5400000">
            <a:off x="3433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7202" name="AutoShape 22"/>
          <p:cNvSpPr>
            <a:spLocks noChangeArrowheads="1"/>
          </p:cNvSpPr>
          <p:nvPr/>
        </p:nvSpPr>
        <p:spPr bwMode="auto">
          <a:xfrm rot="5400000">
            <a:off x="3200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7203" name="Oval 26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204" name="Oval 25"/>
          <p:cNvSpPr>
            <a:spLocks noChangeArrowheads="1"/>
          </p:cNvSpPr>
          <p:nvPr/>
        </p:nvSpPr>
        <p:spPr bwMode="auto">
          <a:xfrm>
            <a:off x="3509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205" name="Oval 23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4114800" cy="609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</a:rPr>
              <a:t>B. go</a:t>
            </a:r>
            <a:endParaRPr lang="en-US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9762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04" grpId="0" autoUpdateAnimBg="0"/>
      <p:bldP spid="4106" grpId="0" autoUpdateAnimBg="0"/>
      <p:bldP spid="4107" grpId="0" autoUpdateAnimBg="0"/>
      <p:bldP spid="33" grpId="0" autoUpdateAnimBg="0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1694976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(clean)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 car every week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" y="45720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A. cleans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B. have cleaned 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4572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C. has cleaned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D. clean</a:t>
            </a:r>
          </a:p>
        </p:txBody>
      </p:sp>
      <p:pic>
        <p:nvPicPr>
          <p:cNvPr id="8204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AutoShape 14">
            <a:hlinkClick r:id="" action="ppaction://noaction" highlightClick="1">
              <a:snd r:embed="rId9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738048" y="5410200"/>
            <a:ext cx="4177352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 clean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7" name="AutoShape 16">
            <a:hlinkClick r:id="" action="ppaction://noaction" highlightClick="1">
              <a:snd r:embed="rId10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8208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09" name="Oval 18"/>
          <p:cNvSpPr>
            <a:spLocks noChangeArrowheads="1"/>
          </p:cNvSpPr>
          <p:nvPr/>
        </p:nvSpPr>
        <p:spPr bwMode="auto">
          <a:xfrm>
            <a:off x="29718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0" name="Oval 19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212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8100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4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215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6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7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8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AutoShape 3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221" name="Text Box 20"/>
          <p:cNvSpPr txBox="1">
            <a:spLocks noChangeArrowheads="1"/>
          </p:cNvSpPr>
          <p:nvPr/>
        </p:nvSpPr>
        <p:spPr bwMode="auto">
          <a:xfrm>
            <a:off x="342900" y="401955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50:50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222" name="AutoShape 27"/>
          <p:cNvSpPr>
            <a:spLocks noChangeArrowheads="1"/>
          </p:cNvSpPr>
          <p:nvPr/>
        </p:nvSpPr>
        <p:spPr bwMode="auto">
          <a:xfrm rot="5400000">
            <a:off x="3733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8223" name="AutoShape 24"/>
          <p:cNvSpPr>
            <a:spLocks noChangeArrowheads="1"/>
          </p:cNvSpPr>
          <p:nvPr/>
        </p:nvSpPr>
        <p:spPr bwMode="auto">
          <a:xfrm rot="5400000">
            <a:off x="3433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8224" name="AutoShape 22"/>
          <p:cNvSpPr>
            <a:spLocks noChangeArrowheads="1"/>
          </p:cNvSpPr>
          <p:nvPr/>
        </p:nvSpPr>
        <p:spPr bwMode="auto">
          <a:xfrm rot="5400000">
            <a:off x="3200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8225" name="Oval 26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26" name="Oval 25"/>
          <p:cNvSpPr>
            <a:spLocks noChangeArrowheads="1"/>
          </p:cNvSpPr>
          <p:nvPr/>
        </p:nvSpPr>
        <p:spPr bwMode="auto">
          <a:xfrm>
            <a:off x="3509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27" name="Oval 23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228" name="WordArt 31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</p:spTree>
    <p:extLst>
      <p:ext uri="{BB962C8B-B14F-4D97-AF65-F5344CB8AC3E}">
        <p14:creationId xmlns:p14="http://schemas.microsoft.com/office/powerpoint/2010/main" val="414089663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1676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never (be)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on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A. have/ been 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B. has/ been 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4572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C. haven’t/ been 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762500" y="5318919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D. hasn’t/ been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9228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AutoShape 14">
            <a:hlinkClick r:id="" action="ppaction://noaction" highlightClick="1">
              <a:snd r:embed="rId9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13163" y="4559300"/>
            <a:ext cx="4496937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A. have/ been </a:t>
            </a:r>
          </a:p>
        </p:txBody>
      </p:sp>
      <p:sp>
        <p:nvSpPr>
          <p:cNvPr id="9231" name="AutoShape 16">
            <a:hlinkClick r:id="" action="ppaction://noaction" highlightClick="1">
              <a:snd r:embed="rId10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9232" name="Oval 17"/>
          <p:cNvSpPr>
            <a:spLocks noChangeArrowheads="1"/>
          </p:cNvSpPr>
          <p:nvPr/>
        </p:nvSpPr>
        <p:spPr bwMode="auto">
          <a:xfrm>
            <a:off x="2286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29718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9236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8100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38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239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40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41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42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43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AutoShape 3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45" name="Text Box 20"/>
          <p:cNvSpPr txBox="1">
            <a:spLocks noChangeArrowheads="1"/>
          </p:cNvSpPr>
          <p:nvPr/>
        </p:nvSpPr>
        <p:spPr bwMode="auto">
          <a:xfrm>
            <a:off x="381000" y="39624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50:50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246" name="AutoShape 27"/>
          <p:cNvSpPr>
            <a:spLocks noChangeArrowheads="1"/>
          </p:cNvSpPr>
          <p:nvPr/>
        </p:nvSpPr>
        <p:spPr bwMode="auto">
          <a:xfrm rot="5400000">
            <a:off x="3733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9247" name="AutoShape 24"/>
          <p:cNvSpPr>
            <a:spLocks noChangeArrowheads="1"/>
          </p:cNvSpPr>
          <p:nvPr/>
        </p:nvSpPr>
        <p:spPr bwMode="auto">
          <a:xfrm rot="5400000">
            <a:off x="3433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9248" name="AutoShape 22"/>
          <p:cNvSpPr>
            <a:spLocks noChangeArrowheads="1"/>
          </p:cNvSpPr>
          <p:nvPr/>
        </p:nvSpPr>
        <p:spPr bwMode="auto">
          <a:xfrm rot="5400000">
            <a:off x="3200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9249" name="Oval 26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250" name="Oval 25"/>
          <p:cNvSpPr>
            <a:spLocks noChangeArrowheads="1"/>
          </p:cNvSpPr>
          <p:nvPr/>
        </p:nvSpPr>
        <p:spPr bwMode="auto">
          <a:xfrm>
            <a:off x="3509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251" name="Oval 23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252" name="WordArt 31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</p:spTree>
    <p:extLst>
      <p:ext uri="{BB962C8B-B14F-4D97-AF65-F5344CB8AC3E}">
        <p14:creationId xmlns:p14="http://schemas.microsoft.com/office/powerpoint/2010/main" val="2219362839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19200" y="1676400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 usually (take)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 bus to school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43525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A. has taken 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464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B. have taken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457200" y="5334000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C. takes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D. take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252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28600" y="5331725"/>
            <a:ext cx="4381500" cy="6096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takes</a:t>
            </a:r>
          </a:p>
        </p:txBody>
      </p:sp>
      <p:sp>
        <p:nvSpPr>
          <p:cNvPr id="10255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10256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57" name="Oval 18"/>
          <p:cNvSpPr>
            <a:spLocks noChangeArrowheads="1"/>
          </p:cNvSpPr>
          <p:nvPr/>
        </p:nvSpPr>
        <p:spPr bwMode="auto">
          <a:xfrm>
            <a:off x="29718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10260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8100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62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63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64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65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66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67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69" name="Text Box 20"/>
          <p:cNvSpPr txBox="1">
            <a:spLocks noChangeArrowheads="1"/>
          </p:cNvSpPr>
          <p:nvPr/>
        </p:nvSpPr>
        <p:spPr bwMode="auto">
          <a:xfrm>
            <a:off x="373117" y="406348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50:50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270" name="AutoShape 27"/>
          <p:cNvSpPr>
            <a:spLocks noChangeArrowheads="1"/>
          </p:cNvSpPr>
          <p:nvPr/>
        </p:nvSpPr>
        <p:spPr bwMode="auto">
          <a:xfrm rot="5400000">
            <a:off x="3733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0271" name="AutoShape 24"/>
          <p:cNvSpPr>
            <a:spLocks noChangeArrowheads="1"/>
          </p:cNvSpPr>
          <p:nvPr/>
        </p:nvSpPr>
        <p:spPr bwMode="auto">
          <a:xfrm rot="5400000">
            <a:off x="3433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0272" name="AutoShape 22"/>
          <p:cNvSpPr>
            <a:spLocks noChangeArrowheads="1"/>
          </p:cNvSpPr>
          <p:nvPr/>
        </p:nvSpPr>
        <p:spPr bwMode="auto">
          <a:xfrm rot="5400000">
            <a:off x="3200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0273" name="Oval 26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74" name="Oval 25"/>
          <p:cNvSpPr>
            <a:spLocks noChangeArrowheads="1"/>
          </p:cNvSpPr>
          <p:nvPr/>
        </p:nvSpPr>
        <p:spPr bwMode="auto">
          <a:xfrm>
            <a:off x="3509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75" name="Oval 23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76" name="WordArt 31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milionaire?</a:t>
            </a:r>
          </a:p>
        </p:txBody>
      </p:sp>
    </p:spTree>
    <p:extLst>
      <p:ext uri="{BB962C8B-B14F-4D97-AF65-F5344CB8AC3E}">
        <p14:creationId xmlns:p14="http://schemas.microsoft.com/office/powerpoint/2010/main" val="2202493612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29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25522" y="16764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sister loves that restaurant and 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(eat)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there hundreds of times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" y="45720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A. has eaten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6800" y="4648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B. eats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28600" y="5410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C. have eaten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76800" y="54102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 eat</a:t>
            </a:r>
          </a:p>
        </p:txBody>
      </p:sp>
      <p:pic>
        <p:nvPicPr>
          <p:cNvPr id="11276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4">
            <a:hlinkClick r:id="" action="ppaction://noaction" highlightClick="1">
              <a:snd r:embed="rId9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66700" y="4533900"/>
            <a:ext cx="4343400" cy="685800"/>
          </a:xfrm>
          <a:prstGeom prst="hexagon">
            <a:avLst>
              <a:gd name="adj" fmla="val 61641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Has eaten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79" name="AutoShape 16">
            <a:hlinkClick r:id="" action="ppaction://noaction" highlightClick="1">
              <a:snd r:embed="rId10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30480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82" name="Oval 19"/>
          <p:cNvSpPr>
            <a:spLocks noChangeArrowheads="1"/>
          </p:cNvSpPr>
          <p:nvPr/>
        </p:nvSpPr>
        <p:spPr bwMode="auto">
          <a:xfrm>
            <a:off x="1600200" y="38100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228600" y="4114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284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81000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86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287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88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89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90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91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AutoShape 3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1293" name="Text Box 20"/>
          <p:cNvSpPr txBox="1">
            <a:spLocks noChangeArrowheads="1"/>
          </p:cNvSpPr>
          <p:nvPr/>
        </p:nvSpPr>
        <p:spPr bwMode="auto">
          <a:xfrm>
            <a:off x="457200" y="40259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50:50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1294" name="AutoShape 27"/>
          <p:cNvSpPr>
            <a:spLocks noChangeArrowheads="1"/>
          </p:cNvSpPr>
          <p:nvPr/>
        </p:nvSpPr>
        <p:spPr bwMode="auto">
          <a:xfrm rot="5400000">
            <a:off x="37338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1295" name="AutoShape 24"/>
          <p:cNvSpPr>
            <a:spLocks noChangeArrowheads="1"/>
          </p:cNvSpPr>
          <p:nvPr/>
        </p:nvSpPr>
        <p:spPr bwMode="auto">
          <a:xfrm rot="5400000">
            <a:off x="3433763" y="409575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1296" name="AutoShape 22"/>
          <p:cNvSpPr>
            <a:spLocks noChangeArrowheads="1"/>
          </p:cNvSpPr>
          <p:nvPr/>
        </p:nvSpPr>
        <p:spPr bwMode="auto">
          <a:xfrm rot="5400000">
            <a:off x="3200400" y="4114800"/>
            <a:ext cx="304800" cy="3048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1297" name="Oval 26"/>
          <p:cNvSpPr>
            <a:spLocks noChangeArrowheads="1"/>
          </p:cNvSpPr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98" name="Oval 25"/>
          <p:cNvSpPr>
            <a:spLocks noChangeArrowheads="1"/>
          </p:cNvSpPr>
          <p:nvPr/>
        </p:nvSpPr>
        <p:spPr bwMode="auto">
          <a:xfrm>
            <a:off x="3509963" y="401955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99" name="Oval 23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300" name="WordArt 31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</p:spTree>
    <p:extLst>
      <p:ext uri="{BB962C8B-B14F-4D97-AF65-F5344CB8AC3E}">
        <p14:creationId xmlns:p14="http://schemas.microsoft.com/office/powerpoint/2010/main" val="3108350289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161" y="900481"/>
            <a:ext cx="8915400" cy="4433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 survey.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45242"/>
              </p:ext>
            </p:extLst>
          </p:nvPr>
        </p:nvGraphicFramePr>
        <p:xfrm>
          <a:off x="381001" y="1447800"/>
          <a:ext cx="8686799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1925"/>
                <a:gridCol w="1118074"/>
                <a:gridCol w="1066800"/>
              </a:tblGrid>
              <a:tr h="484175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✔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✘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Have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ever sung karaoke?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✔✔✔✔✔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Have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ever talked on the phone for one hour?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Have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ever been on TV?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✘✘✘✘✘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Have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ever eaten ice cream in winter?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Have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ever had a pet?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75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Have 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ever talked to a native speaker of English?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22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4379" y="3678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9259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- Practice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" y="911854"/>
            <a:ext cx="8915400" cy="4433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 survey.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781961"/>
            <a:ext cx="4677306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 have ……</a:t>
            </a:r>
          </a:p>
          <a:p>
            <a:r>
              <a:rPr lang="en-US" sz="3600" b="1" i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We have never ………..</a:t>
            </a:r>
            <a:endParaRPr lang="en-US" sz="3600" b="1" i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007" y="1526794"/>
            <a:ext cx="79432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Tell to the class:</a:t>
            </a:r>
          </a:p>
          <a:p>
            <a:pPr marL="285750" indent="-285750">
              <a:buFontTx/>
              <a:buChar char="-"/>
            </a:pPr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One thing that everyone has done.</a:t>
            </a:r>
          </a:p>
          <a:p>
            <a:pPr marL="285750" indent="-285750">
              <a:buFontTx/>
              <a:buChar char="-"/>
            </a:pPr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One thing that no one has done.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3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III.Homework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1. Write 5 sentences about what you have done this week.</a:t>
            </a:r>
          </a:p>
          <a:p>
            <a:pPr marL="109728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2. Do exercise 3,4 (30/SB);  5,6,7 (17,18/WB)</a:t>
            </a:r>
          </a:p>
          <a:p>
            <a:pPr marL="109728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3. Prepare new lesson: Communication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40" y="1406320"/>
            <a:ext cx="179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Europe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4263" y="1425714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England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425714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375543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Big Ben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" y="2362199"/>
            <a:ext cx="8001060" cy="454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9044" y="243840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London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D:\Grade 6\bài giảng\Unit 9\U9- closer look 2\rio-de-janeiro-thanh-pho-to-chuc-the-van-hoi-olympic-2016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4" y="2581274"/>
            <a:ext cx="9286876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968514"/>
            <a:ext cx="3448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South America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849420"/>
            <a:ext cx="587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2016 Olympic games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443" y="977425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13" y="1873388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Brazil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91000"/>
            <a:ext cx="336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Rio de Janeiro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396" y="115318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Asia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174984"/>
            <a:ext cx="235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clean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212286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island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7133" y="1153180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Merlion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Khanh Thuan\AppData\Local\Microsoft\Windows\INetCache\Content.Word\1471700852singapur_malasiya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" y="1861066"/>
            <a:ext cx="7847330" cy="49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91200" y="6001434"/>
            <a:ext cx="2398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396" y="1153180"/>
            <a:ext cx="21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Europe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174984"/>
            <a:ext cx="235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193901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tower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9855" y="1153180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France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2" y="1901786"/>
            <a:ext cx="7688837" cy="51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045732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Paris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218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903506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Kangaroo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903506"/>
            <a:ext cx="235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Australia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000" y="872728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Opera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7" y="934284"/>
            <a:ext cx="14029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beach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Grade 6\bài giảng\Unit 9\U9- closer look 2\thẻ hình - warm up\du-lich-syd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1" y="1861066"/>
            <a:ext cx="7450789" cy="49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619" y="6260068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Sydney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ngnenpowerpointbatmat_3007201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218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5" y="228600"/>
            <a:ext cx="6781800" cy="743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Which city is that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903506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903506"/>
            <a:ext cx="235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Viet Nam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871999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Guom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lake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" y="934284"/>
            <a:ext cx="110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Asia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Grade 6\bài giảng\Unit 9\U9- closer look 2\thẻ hình - warm up\motul-ha-noi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76400"/>
            <a:ext cx="6858001" cy="51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9165" y="2895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Ha </a:t>
            </a:r>
            <a:r>
              <a:rPr lang="en-US" sz="3600" b="1" dirty="0" err="1" smtClean="0">
                <a:solidFill>
                  <a:schemeClr val="bg1"/>
                </a:solidFill>
              </a:rPr>
              <a:t>Noi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 - &amp;quot;Unit 9.CITIES OF THE WORLD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Which city is that?&amp;quot;&quot;/&gt;&lt;property id=&quot;20307&quot; value=&quot;282&quot;/&gt;&lt;/object&gt;&lt;object type=&quot;3&quot; unique_id=&quot;10006&quot;&gt;&lt;property id=&quot;20148&quot; value=&quot;5&quot;/&gt;&lt;property id=&quot;20300&quot; value=&quot;Slide 4 - &amp;quot;Which city is that ?&amp;quot;&quot;/&gt;&lt;property id=&quot;20307&quot; value=&quot;315&quot;/&gt;&lt;/object&gt;&lt;object type=&quot;3&quot; unique_id=&quot;10007&quot;&gt;&lt;property id=&quot;20148&quot; value=&quot;5&quot;/&gt;&lt;property id=&quot;20300&quot; value=&quot;Slide 5 - &amp;quot;Which city is that ?&amp;quot;&quot;/&gt;&lt;property id=&quot;20307&quot; value=&quot;316&quot;/&gt;&lt;/object&gt;&lt;object type=&quot;3&quot; unique_id=&quot;10008&quot;&gt;&lt;property id=&quot;20148&quot; value=&quot;5&quot;/&gt;&lt;property id=&quot;20300&quot; value=&quot;Slide 6 - &amp;quot;Which city is that ?&amp;quot;&quot;/&gt;&lt;property id=&quot;20307&quot; value=&quot;317&quot;/&gt;&lt;/object&gt;&lt;object type=&quot;3&quot; unique_id=&quot;10009&quot;&gt;&lt;property id=&quot;20148&quot; value=&quot;5&quot;/&gt;&lt;property id=&quot;20300&quot; value=&quot;Slide 7 - &amp;quot;Which city is that ?&amp;quot;&quot;/&gt;&lt;property id=&quot;20307&quot; value=&quot;318&quot;/&gt;&lt;/object&gt;&lt;object type=&quot;3&quot; unique_id=&quot;10010&quot;&gt;&lt;property id=&quot;20148&quot; value=&quot;5&quot;/&gt;&lt;property id=&quot;20300&quot; value=&quot;Slide 8 - &amp;quot;Which city is that ?&amp;quot;&quot;/&gt;&lt;property id=&quot;20307&quot; value=&quot;319&quot;/&gt;&lt;/object&gt;&lt;object type=&quot;3&quot; unique_id=&quot;10011&quot;&gt;&lt;property id=&quot;20148&quot; value=&quot;5&quot;/&gt;&lt;property id=&quot;20300&quot; value=&quot;Slide 9 - &amp;quot;Which city is that ?&amp;quot;&quot;/&gt;&lt;property id=&quot;20307&quot; value=&quot;320&quot;/&gt;&lt;/object&gt;&lt;object type=&quot;3&quot; unique_id=&quot;10012&quot;&gt;&lt;property id=&quot;20148&quot; value=&quot;5&quot;/&gt;&lt;property id=&quot;20300&quot; value=&quot;Slide 10 - &amp;quot;Which city is that ?&amp;quot;&quot;/&gt;&lt;property id=&quot;20307&quot; value=&quot;321&quot;/&gt;&lt;/object&gt;&lt;object type=&quot;3&quot; unique_id=&quot;10013&quot;&gt;&lt;property id=&quot;20148&quot; value=&quot;5&quot;/&gt;&lt;property id=&quot;20300&quot; value=&quot;Slide 11 - &amp;quot;Which city is that ?&amp;quot;&quot;/&gt;&lt;property id=&quot;20307&quot; value=&quot;322&quot;/&gt;&lt;/object&gt;&lt;object type=&quot;3&quot; unique_id=&quot;10014&quot;&gt;&lt;property id=&quot;20148&quot; value=&quot;5&quot;/&gt;&lt;property id=&quot;20300&quot; value=&quot;Slide 12 - &amp;quot;I – Grammar:  THE PRESENT PERFECT TENSE&amp;quot;&quot;/&gt;&lt;property id=&quot;20307&quot; value=&quot;258&quot;/&gt;&lt;/object&gt;&lt;object type=&quot;3&quot; unique_id=&quot;10015&quot;&gt;&lt;property id=&quot;20148&quot; value=&quot;5&quot;/&gt;&lt;property id=&quot;20300&quot; value=&quot;Slide 13 - &amp;quot;I – Grammar:  THE PRESENT PERFECT TENSE&amp;quot;&quot;/&gt;&lt;property id=&quot;20307&quot; value=&quot;310&quot;/&gt;&lt;/object&gt;&lt;object type=&quot;3&quot; unique_id=&quot;10016&quot;&gt;&lt;property id=&quot;20148&quot; value=&quot;5&quot;/&gt;&lt;property id=&quot;20300&quot; value=&quot;Slide 14 - &amp;quot;I – Grammar:  THE PRESENT PERFECT TENSE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I – Grammar:  THE PRESENT PERFECT TENSE&amp;quot;&quot;/&gt;&lt;property id=&quot;20307&quot; value=&quot;312&quot;/&gt;&lt;/object&gt;&lt;object type=&quot;3&quot; unique_id=&quot;10018&quot;&gt;&lt;property id=&quot;20148&quot; value=&quot;5&quot;/&gt;&lt;property id=&quot;20300&quot; value=&quot;Slide 16&quot;/&gt;&lt;property id=&quot;20307&quot; value=&quot;296&quot;/&gt;&lt;/object&gt;&lt;object type=&quot;3&quot; unique_id=&quot;10019&quot;&gt;&lt;property id=&quot;20148&quot; value=&quot;5&quot;/&gt;&lt;property id=&quot;20300&quot; value=&quot;Slide 17&quot;/&gt;&lt;property id=&quot;20307&quot; value=&quot;297&quot;/&gt;&lt;/object&gt;&lt;object type=&quot;3&quot; unique_id=&quot;10020&quot;&gt;&lt;property id=&quot;20148&quot; value=&quot;5&quot;/&gt;&lt;property id=&quot;20300&quot; value=&quot;Slide 18&quot;/&gt;&lt;property id=&quot;20307&quot; value=&quot;298&quot;/&gt;&lt;/object&gt;&lt;object type=&quot;3&quot; unique_id=&quot;10021&quot;&gt;&lt;property id=&quot;20148&quot; value=&quot;5&quot;/&gt;&lt;property id=&quot;20300&quot; value=&quot;Slide 19&quot;/&gt;&lt;property id=&quot;20307&quot; value=&quot;300&quot;/&gt;&lt;/object&gt;&lt;object type=&quot;3&quot; unique_id=&quot;10022&quot;&gt;&lt;property id=&quot;20148&quot; value=&quot;5&quot;/&gt;&lt;property id=&quot;20300&quot; value=&quot;Slide 20&quot;/&gt;&lt;property id=&quot;20307&quot; value=&quot;301&quot;/&gt;&lt;/object&gt;&lt;object type=&quot;3&quot; unique_id=&quot;10023&quot;&gt;&lt;property id=&quot;20148&quot; value=&quot;5&quot;/&gt;&lt;property id=&quot;20300&quot; value=&quot;Slide 21 - &amp;quot;* Some V3/ Ved:&amp;quot;&quot;/&gt;&lt;property id=&quot;20307&quot; value=&quot;257&quot;/&gt;&lt;/object&gt;&lt;object type=&quot;3&quot; unique_id=&quot;10024&quot;&gt;&lt;property id=&quot;20148&quot; value=&quot;5&quot;/&gt;&lt;property id=&quot;20300&quot; value=&quot;Slide 22 - &amp;quot;HAVE BEEN/ HAS BEEN&amp;quot;&quot;/&gt;&lt;property id=&quot;20307&quot; value=&quot;299&quot;/&gt;&lt;/object&gt;&lt;object type=&quot;3&quot; unique_id=&quot;10025&quot;&gt;&lt;property id=&quot;20148&quot; value=&quot;5&quot;/&gt;&lt;property id=&quot;20300&quot; value=&quot;Slide 23 - &amp;quot;HAVE BEEN/ HAS BEEN&amp;quot;&quot;/&gt;&lt;property id=&quot;20307&quot; value=&quot;313&quot;/&gt;&lt;/object&gt;&lt;object type=&quot;3&quot; unique_id=&quot;10026&quot;&gt;&lt;property id=&quot;20148&quot; value=&quot;5&quot;/&gt;&lt;property id=&quot;20300&quot; value=&quot;Slide 24 - &amp;quot;Act 1 – Put the verbs into the present perfect.&amp;quot;&quot;/&gt;&lt;property id=&quot;20307&quot; value=&quot;260&quot;/&gt;&lt;/object&gt;&lt;object type=&quot;3&quot; unique_id=&quot;10027&quot;&gt;&lt;property id=&quot;20148&quot; value=&quot;5&quot;/&gt;&lt;property id=&quot;20300&quot; value=&quot;Slide 25&quot;/&gt;&lt;property id=&quot;20307&quot; value=&quot;275&quot;/&gt;&lt;/object&gt;&lt;object type=&quot;3&quot; unique_id=&quot;10028&quot;&gt;&lt;property id=&quot;20148&quot; value=&quot;5&quot;/&gt;&lt;property id=&quot;20300&quot; value=&quot;Slide 26 - &amp;quot;Act 1 – Put the verbs into the present perfect.&amp;quot;&quot;/&gt;&lt;property id=&quot;20307&quot; value=&quot;276&quot;/&gt;&lt;/object&gt;&lt;object type=&quot;3&quot; unique_id=&quot;10029&quot;&gt;&lt;property id=&quot;20148&quot; value=&quot;5&quot;/&gt;&lt;property id=&quot;20300&quot; value=&quot;Slide 27 - &amp;quot;Act 1 – Put the verbs into the present perfect.&amp;quot;&quot;/&gt;&lt;property id=&quot;20307&quot; value=&quot;277&quot;/&gt;&lt;/object&gt;&lt;object type=&quot;3&quot; unique_id=&quot;10030&quot;&gt;&lt;property id=&quot;20148&quot; value=&quot;5&quot;/&gt;&lt;property id=&quot;20300&quot; value=&quot;Slide 28 - &amp;quot;Act 1 – Put the verbs into the present perfect.&amp;quot;&quot;/&gt;&lt;property id=&quot;20307&quot; value=&quot;283&quot;/&gt;&lt;/object&gt;&lt;object type=&quot;3&quot; unique_id=&quot;10031&quot;&gt;&lt;property id=&quot;20148&quot; value=&quot;5&quot;/&gt;&lt;property id=&quot;20300&quot; value=&quot;Slide 29 - &amp;quot;Act 2 – What has Tom done this week? Tom has…….&amp;quot;&quot;/&gt;&lt;property id=&quot;20307&quot; value=&quot;278&quot;/&gt;&lt;/object&gt;&lt;object type=&quot;3&quot; unique_id=&quot;10032&quot;&gt;&lt;property id=&quot;20148&quot; value=&quot;5&quot;/&gt;&lt;property id=&quot;20300&quot; value=&quot;Slide 30&quot;/&gt;&lt;property id=&quot;20307&quot; value=&quot;302&quot;/&gt;&lt;/object&gt;&lt;object type=&quot;3&quot; unique_id=&quot;10033&quot;&gt;&lt;property id=&quot;20148&quot; value=&quot;5&quot;/&gt;&lt;property id=&quot;20300&quot; value=&quot;Slide 31&quot;/&gt;&lt;property id=&quot;20307&quot; value=&quot;303&quot;/&gt;&lt;/object&gt;&lt;object type=&quot;3&quot; unique_id=&quot;10034&quot;&gt;&lt;property id=&quot;20148&quot; value=&quot;5&quot;/&gt;&lt;property id=&quot;20300&quot; value=&quot;Slide 32&quot;/&gt;&lt;property id=&quot;20307&quot; value=&quot;305&quot;/&gt;&lt;/object&gt;&lt;object type=&quot;3&quot; unique_id=&quot;10035&quot;&gt;&lt;property id=&quot;20148&quot; value=&quot;5&quot;/&gt;&lt;property id=&quot;20300&quot; value=&quot;Slide 33&quot;/&gt;&lt;property id=&quot;20307&quot; value=&quot;306&quot;/&gt;&lt;/object&gt;&lt;object type=&quot;3&quot; unique_id=&quot;10036&quot;&gt;&lt;property id=&quot;20148&quot; value=&quot;5&quot;/&gt;&lt;property id=&quot;20300&quot; value=&quot;Slide 34&quot;/&gt;&lt;property id=&quot;20307&quot; value=&quot;307&quot;/&gt;&lt;/object&gt;&lt;object type=&quot;3&quot; unique_id=&quot;10037&quot;&gt;&lt;property id=&quot;20148&quot; value=&quot;5&quot;/&gt;&lt;property id=&quot;20300&quot; value=&quot;Slide 35&quot;/&gt;&lt;property id=&quot;20307&quot; value=&quot;308&quot;/&gt;&lt;/object&gt;&lt;object type=&quot;3&quot; unique_id=&quot;10038&quot;&gt;&lt;property id=&quot;20148&quot; value=&quot;5&quot;/&gt;&lt;property id=&quot;20300&quot; value=&quot;Slide 36&quot;/&gt;&lt;property id=&quot;20307&quot; value=&quot;309&quot;/&gt;&lt;/object&gt;&lt;object type=&quot;3&quot; unique_id=&quot;10039&quot;&gt;&lt;property id=&quot;20148&quot; value=&quot;5&quot;/&gt;&lt;property id=&quot;20300&quot; value=&quot;Slide 37 - &amp;quot;Act 3 – Group survey.&amp;quot;&quot;/&gt;&lt;property id=&quot;20307&quot; value=&quot;279&quot;/&gt;&lt;/object&gt;&lt;object type=&quot;3&quot; unique_id=&quot;10040&quot;&gt;&lt;property id=&quot;20148&quot; value=&quot;5&quot;/&gt;&lt;property id=&quot;20300&quot; value=&quot;Slide 38 - &amp;quot;Act 3 – Group survey.&amp;quot;&quot;/&gt;&lt;property id=&quot;20307&quot; value=&quot;284&quot;/&gt;&lt;/object&gt;&lt;object type=&quot;3&quot; unique_id=&quot;10041&quot;&gt;&lt;property id=&quot;20148&quot; value=&quot;5&quot;/&gt;&lt;property id=&quot;20300&quot; value=&quot;Slide 39 - &amp;quot;III.Homework&amp;quot;&quot;/&gt;&lt;property id=&quot;20307&quot; value=&quot;263&quot;/&gt;&lt;/object&gt;&lt;/object&gt;&lt;object type=&quot;8&quot; unique_id=&quot;10082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1356</TotalTime>
  <Words>1091</Words>
  <Application>Microsoft Office PowerPoint</Application>
  <PresentationFormat>On-screen Show (4:3)</PresentationFormat>
  <Paragraphs>280</Paragraphs>
  <Slides>39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Garamond</vt:lpstr>
      <vt:lpstr>Palatino Linotype</vt:lpstr>
      <vt:lpstr>Tahoma</vt:lpstr>
      <vt:lpstr>Times New Roman</vt:lpstr>
      <vt:lpstr>Wingdings 2</vt:lpstr>
      <vt:lpstr>Executive</vt:lpstr>
      <vt:lpstr>PowerPoint Presentation</vt:lpstr>
      <vt:lpstr>Unit 9.CITIES OF THE WORLD</vt:lpstr>
      <vt:lpstr>Which city is that?</vt:lpstr>
      <vt:lpstr>Which city is that ?</vt:lpstr>
      <vt:lpstr>Which city is that ?</vt:lpstr>
      <vt:lpstr>Which city is that ?</vt:lpstr>
      <vt:lpstr>Which city is that ?</vt:lpstr>
      <vt:lpstr>Which city is that ?</vt:lpstr>
      <vt:lpstr>Which city is that ?</vt:lpstr>
      <vt:lpstr>Which city is that ?</vt:lpstr>
      <vt:lpstr>Which city is that ?</vt:lpstr>
      <vt:lpstr>I – Grammar:  THE PRESENT PERFECT TENSE</vt:lpstr>
      <vt:lpstr>I – Grammar:  THE PRESENT PERFECT TENSE</vt:lpstr>
      <vt:lpstr>I – Grammar:  THE PRESENT PERFECT TENSE</vt:lpstr>
      <vt:lpstr>I – Grammar:  THE PRESENT PERFECT TENSE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Some V3/ Ved:</vt:lpstr>
      <vt:lpstr>HAVE BEEN/ HAS BEEN</vt:lpstr>
      <vt:lpstr>HAVE BEEN/ HAS BEEN</vt:lpstr>
      <vt:lpstr>Act 1 – Put the verbs into the present perfect.</vt:lpstr>
      <vt:lpstr>PowerPoint Presentation</vt:lpstr>
      <vt:lpstr>Act 1 – Put the verbs into the present perfect.</vt:lpstr>
      <vt:lpstr>Act 1 – Put the verbs into the present perfect.</vt:lpstr>
      <vt:lpstr>Act 1 – Put the verbs into the present perfect.</vt:lpstr>
      <vt:lpstr>Act 2 – What has Tom done this week? Tom has…….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3 – Group survey.</vt:lpstr>
      <vt:lpstr>Act 3 – Group survey.</vt:lpstr>
      <vt:lpstr>III.Homework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P71 - Unit 9.CITIES OF THE WORLD</dc:title>
  <dc:creator>admin</dc:creator>
  <cp:lastModifiedBy>Administrator</cp:lastModifiedBy>
  <cp:revision>172</cp:revision>
  <cp:lastPrinted>2017-02-21T04:40:14Z</cp:lastPrinted>
  <dcterms:created xsi:type="dcterms:W3CDTF">2016-03-01T02:49:52Z</dcterms:created>
  <dcterms:modified xsi:type="dcterms:W3CDTF">2018-03-28T13:51:49Z</dcterms:modified>
</cp:coreProperties>
</file>