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59" r:id="rId5"/>
    <p:sldId id="266" r:id="rId6"/>
    <p:sldId id="278" r:id="rId7"/>
    <p:sldId id="267" r:id="rId8"/>
    <p:sldId id="268" r:id="rId9"/>
    <p:sldId id="269" r:id="rId10"/>
    <p:sldId id="270" r:id="rId11"/>
    <p:sldId id="274" r:id="rId12"/>
    <p:sldId id="275" r:id="rId13"/>
    <p:sldId id="271" r:id="rId14"/>
    <p:sldId id="273" r:id="rId15"/>
    <p:sldId id="276" r:id="rId16"/>
    <p:sldId id="277"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6" autoAdjust="0"/>
  </p:normalViewPr>
  <p:slideViewPr>
    <p:cSldViewPr>
      <p:cViewPr varScale="1">
        <p:scale>
          <a:sx n="63" d="100"/>
          <a:sy n="63"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6A89CE0-C793-4C8B-9AB0-C56405816C07}" type="datetimeFigureOut">
              <a:rPr lang="vi-VN" smtClean="0"/>
              <a:t>03/01/2018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A89CE0-C793-4C8B-9AB0-C56405816C07}" type="datetimeFigureOut">
              <a:rPr lang="vi-VN" smtClean="0"/>
              <a:t>03/01/2018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A89CE0-C793-4C8B-9AB0-C56405816C07}" type="datetimeFigureOut">
              <a:rPr lang="vi-VN" smtClean="0"/>
              <a:t>03/01/2018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A89CE0-C793-4C8B-9AB0-C56405816C07}" type="datetimeFigureOut">
              <a:rPr lang="vi-VN" smtClean="0"/>
              <a:t>03/01/2018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89CE0-C793-4C8B-9AB0-C56405816C07}" type="datetimeFigureOut">
              <a:rPr lang="vi-VN" smtClean="0"/>
              <a:t>03/01/2018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6A89CE0-C793-4C8B-9AB0-C56405816C07}" type="datetimeFigureOut">
              <a:rPr lang="vi-VN" smtClean="0"/>
              <a:t>03/01/2018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6A89CE0-C793-4C8B-9AB0-C56405816C07}" type="datetimeFigureOut">
              <a:rPr lang="vi-VN" smtClean="0"/>
              <a:t>03/01/2018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6A89CE0-C793-4C8B-9AB0-C56405816C07}" type="datetimeFigureOut">
              <a:rPr lang="vi-VN" smtClean="0"/>
              <a:t>03/01/2018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89CE0-C793-4C8B-9AB0-C56405816C07}" type="datetimeFigureOut">
              <a:rPr lang="vi-VN" smtClean="0"/>
              <a:t>03/01/2018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89CE0-C793-4C8B-9AB0-C56405816C07}" type="datetimeFigureOut">
              <a:rPr lang="vi-VN" smtClean="0"/>
              <a:t>03/01/2018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89CE0-C793-4C8B-9AB0-C56405816C07}" type="datetimeFigureOut">
              <a:rPr lang="vi-VN" smtClean="0"/>
              <a:t>03/01/2018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E06FD4-6A9D-40C3-B61B-E24DBCB21A32}"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89CE0-C793-4C8B-9AB0-C56405816C07}" type="datetimeFigureOut">
              <a:rPr lang="vi-VN" smtClean="0"/>
              <a:t>03/01/2018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06FD4-6A9D-40C3-B61B-E24DBCB21A32}"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hue13.mp3" TargetMode="External"/><Relationship Id="rId1" Type="http://schemas.openxmlformats.org/officeDocument/2006/relationships/audio" Target="file:///C:\Users\ac\Downloads\Save%20Me%20-%20DEAMN%20%5b128kbps_MP3%5d.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Content Placeholder 3" descr="10.JPG"/>
          <p:cNvPicPr>
            <a:picLocks noGrp="1" noChangeAspect="1"/>
          </p:cNvPicPr>
          <p:nvPr>
            <p:ph idx="1"/>
          </p:nvPr>
        </p:nvPicPr>
        <p:blipFill>
          <a:blip r:embed="rId2"/>
          <a:stretch>
            <a:fillRect/>
          </a:stretch>
        </p:blipFill>
        <p:spPr>
          <a:xfrm>
            <a:off x="0" y="-1"/>
            <a:ext cx="9144000" cy="6858001"/>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b="1" dirty="0" smtClean="0"/>
          </a:p>
          <a:p>
            <a:pPr>
              <a:buNone/>
            </a:pPr>
            <a:r>
              <a:rPr lang="en-US" b="1" dirty="0" smtClean="0"/>
              <a:t>-Trồng cây </a:t>
            </a:r>
          </a:p>
          <a:p>
            <a:pPr>
              <a:buNone/>
            </a:pPr>
            <a:endParaRPr lang="en-US" b="1" dirty="0" smtClean="0"/>
          </a:p>
          <a:p>
            <a:pPr>
              <a:buNone/>
            </a:pPr>
            <a:endParaRPr lang="en-US" b="1" dirty="0" smtClean="0"/>
          </a:p>
          <a:p>
            <a:pPr>
              <a:buNone/>
            </a:pPr>
            <a:r>
              <a:rPr lang="en-US" b="1" dirty="0" smtClean="0"/>
              <a:t>-Treo biển cấm bóp còi</a:t>
            </a:r>
          </a:p>
          <a:p>
            <a:endParaRPr lang="en-US" b="1" dirty="0" smtClean="0"/>
          </a:p>
          <a:p>
            <a:endParaRPr lang="en-US" b="1" dirty="0"/>
          </a:p>
          <a:p>
            <a:pPr>
              <a:buNone/>
            </a:pPr>
            <a:r>
              <a:rPr lang="en-US" b="1" dirty="0" smtClean="0"/>
              <a:t>-Tổ chức các hoạt động</a:t>
            </a:r>
          </a:p>
          <a:p>
            <a:endParaRPr lang="en-US" b="1" dirty="0"/>
          </a:p>
          <a:p>
            <a:pPr>
              <a:buNone/>
            </a:pPr>
            <a:r>
              <a:rPr lang="en-US" b="1" dirty="0" smtClean="0"/>
              <a:t>-.......</a:t>
            </a:r>
          </a:p>
          <a:p>
            <a:endParaRPr lang="vi-VN" b="1" dirty="0"/>
          </a:p>
        </p:txBody>
      </p:sp>
      <p:pic>
        <p:nvPicPr>
          <p:cNvPr id="4" name="Picture 3" descr="cây quanh nhà.jpg"/>
          <p:cNvPicPr>
            <a:picLocks noChangeAspect="1"/>
          </p:cNvPicPr>
          <p:nvPr/>
        </p:nvPicPr>
        <p:blipFill>
          <a:blip r:embed="rId2"/>
          <a:stretch>
            <a:fillRect/>
          </a:stretch>
        </p:blipFill>
        <p:spPr>
          <a:xfrm>
            <a:off x="3000364" y="0"/>
            <a:ext cx="5500725" cy="1643050"/>
          </a:xfrm>
          <a:prstGeom prst="rect">
            <a:avLst/>
          </a:prstGeom>
        </p:spPr>
      </p:pic>
      <p:pic>
        <p:nvPicPr>
          <p:cNvPr id="5" name="Picture 4" descr="biển.jpg"/>
          <p:cNvPicPr>
            <a:picLocks noChangeAspect="1"/>
          </p:cNvPicPr>
          <p:nvPr/>
        </p:nvPicPr>
        <p:blipFill>
          <a:blip r:embed="rId3"/>
          <a:stretch>
            <a:fillRect/>
          </a:stretch>
        </p:blipFill>
        <p:spPr>
          <a:xfrm>
            <a:off x="4714876" y="1857365"/>
            <a:ext cx="2790835" cy="2071702"/>
          </a:xfrm>
          <a:prstGeom prst="rect">
            <a:avLst/>
          </a:prstGeom>
        </p:spPr>
      </p:pic>
      <p:pic>
        <p:nvPicPr>
          <p:cNvPr id="6" name="Picture 5" descr="12.jpg"/>
          <p:cNvPicPr>
            <a:picLocks noChangeAspect="1"/>
          </p:cNvPicPr>
          <p:nvPr/>
        </p:nvPicPr>
        <p:blipFill>
          <a:blip r:embed="rId4"/>
          <a:stretch>
            <a:fillRect/>
          </a:stretch>
        </p:blipFill>
        <p:spPr>
          <a:xfrm>
            <a:off x="4357686" y="4286256"/>
            <a:ext cx="4786314" cy="2214554"/>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ox(i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ox(in)">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1">
            <a:schemeClr val="accent4"/>
          </a:lnRef>
          <a:fillRef idx="2">
            <a:schemeClr val="accent4"/>
          </a:fillRef>
          <a:effectRef idx="1">
            <a:schemeClr val="accent4"/>
          </a:effectRef>
          <a:fontRef idx="minor">
            <a:schemeClr val="dk1"/>
          </a:fontRef>
        </p:style>
        <p:txBody>
          <a:bodyPr/>
          <a:lstStyle/>
          <a:p>
            <a:r>
              <a:rPr lang="en-US" b="1" dirty="0" smtClean="0"/>
              <a:t>5.Vật liệu cách âm</a:t>
            </a:r>
            <a:endParaRPr lang="vi-VN" b="1" dirty="0"/>
          </a:p>
        </p:txBody>
      </p:sp>
      <p:sp>
        <p:nvSpPr>
          <p:cNvPr id="3" name="Content Placeholder 2"/>
          <p:cNvSpPr>
            <a:spLocks noGrp="1"/>
          </p:cNvSpPr>
          <p:nvPr>
            <p:ph idx="1"/>
          </p:nvPr>
        </p:nvSpPr>
        <p:spPr>
          <a:xfrm>
            <a:off x="214282" y="2571744"/>
            <a:ext cx="8229600" cy="1739881"/>
          </a:xfrm>
        </p:spPr>
        <p:txBody>
          <a:bodyPr>
            <a:noAutofit/>
          </a:bodyPr>
          <a:lstStyle/>
          <a:p>
            <a:pPr>
              <a:buNone/>
            </a:pPr>
            <a:endParaRPr lang="en-US" sz="3600" b="1" dirty="0"/>
          </a:p>
          <a:p>
            <a:pPr>
              <a:buNone/>
            </a:pPr>
            <a:endParaRPr lang="en-US" sz="3600" b="1" dirty="0" smtClean="0"/>
          </a:p>
          <a:p>
            <a:pPr>
              <a:buNone/>
            </a:pPr>
            <a:endParaRPr lang="en-US" sz="3600" b="1" dirty="0" smtClean="0"/>
          </a:p>
          <a:p>
            <a:pPr>
              <a:buNone/>
            </a:pPr>
            <a:r>
              <a:rPr lang="en-US" sz="3600" b="1" dirty="0" smtClean="0"/>
              <a:t>-Tường cách âm</a:t>
            </a:r>
            <a:endParaRPr lang="en-US" sz="3600" b="1" dirty="0"/>
          </a:p>
          <a:p>
            <a:endParaRPr lang="vi-VN" sz="3600" b="1" dirty="0"/>
          </a:p>
        </p:txBody>
      </p:sp>
      <p:pic>
        <p:nvPicPr>
          <p:cNvPr id="4" name="Picture 3" descr="1.5.jpg"/>
          <p:cNvPicPr>
            <a:picLocks noChangeAspect="1"/>
          </p:cNvPicPr>
          <p:nvPr/>
        </p:nvPicPr>
        <p:blipFill>
          <a:blip r:embed="rId2"/>
          <a:stretch>
            <a:fillRect/>
          </a:stretch>
        </p:blipFill>
        <p:spPr>
          <a:xfrm>
            <a:off x="3357554" y="1309675"/>
            <a:ext cx="5786446" cy="2162175"/>
          </a:xfrm>
          <a:prstGeom prst="rect">
            <a:avLst/>
          </a:prstGeom>
        </p:spPr>
      </p:pic>
      <p:pic>
        <p:nvPicPr>
          <p:cNvPr id="5" name="Picture 4" descr="1.4.jpg"/>
          <p:cNvPicPr>
            <a:picLocks noChangeAspect="1"/>
          </p:cNvPicPr>
          <p:nvPr/>
        </p:nvPicPr>
        <p:blipFill>
          <a:blip r:embed="rId3"/>
          <a:stretch>
            <a:fillRect/>
          </a:stretch>
        </p:blipFill>
        <p:spPr>
          <a:xfrm>
            <a:off x="3714744" y="3571876"/>
            <a:ext cx="4662512" cy="2214578"/>
          </a:xfrm>
          <a:prstGeom prst="rect">
            <a:avLst/>
          </a:prstGeom>
        </p:spPr>
      </p:pic>
      <p:sp>
        <p:nvSpPr>
          <p:cNvPr id="6" name="Content Placeholder 2"/>
          <p:cNvSpPr txBox="1">
            <a:spLocks/>
          </p:cNvSpPr>
          <p:nvPr/>
        </p:nvSpPr>
        <p:spPr>
          <a:xfrm>
            <a:off x="71406" y="1571612"/>
            <a:ext cx="8229600" cy="12049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 Mút tiêu âm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vi-VN" sz="4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214422"/>
          </a:xfrm>
        </p:spPr>
        <p:txBody>
          <a:bodyPr>
            <a:noAutofit/>
          </a:bodyPr>
          <a:lstStyle/>
          <a:p>
            <a:endParaRPr lang="en-US" sz="3600" b="1" dirty="0" smtClean="0"/>
          </a:p>
          <a:p>
            <a:pPr>
              <a:buNone/>
            </a:pPr>
            <a:r>
              <a:rPr lang="en-US" sz="3600" b="1" dirty="0" smtClean="0"/>
              <a:t>-Xốp cách âm</a:t>
            </a:r>
          </a:p>
        </p:txBody>
      </p:sp>
      <p:pic>
        <p:nvPicPr>
          <p:cNvPr id="4" name="Picture 3" descr="1.1.jpg"/>
          <p:cNvPicPr>
            <a:picLocks noChangeAspect="1"/>
          </p:cNvPicPr>
          <p:nvPr/>
        </p:nvPicPr>
        <p:blipFill>
          <a:blip r:embed="rId2"/>
          <a:stretch>
            <a:fillRect/>
          </a:stretch>
        </p:blipFill>
        <p:spPr>
          <a:xfrm>
            <a:off x="2786050" y="1"/>
            <a:ext cx="6357950" cy="2500306"/>
          </a:xfrm>
          <a:prstGeom prst="rect">
            <a:avLst/>
          </a:prstGeom>
        </p:spPr>
      </p:pic>
      <p:pic>
        <p:nvPicPr>
          <p:cNvPr id="5" name="Picture 4" descr="11111.jpg"/>
          <p:cNvPicPr>
            <a:picLocks noChangeAspect="1"/>
          </p:cNvPicPr>
          <p:nvPr/>
        </p:nvPicPr>
        <p:blipFill>
          <a:blip r:embed="rId3"/>
          <a:stretch>
            <a:fillRect/>
          </a:stretch>
        </p:blipFill>
        <p:spPr>
          <a:xfrm>
            <a:off x="3000364" y="2500306"/>
            <a:ext cx="5429288" cy="1714512"/>
          </a:xfrm>
          <a:prstGeom prst="rect">
            <a:avLst/>
          </a:prstGeom>
        </p:spPr>
      </p:pic>
      <p:pic>
        <p:nvPicPr>
          <p:cNvPr id="7" name="Picture 6" descr="1.jpg"/>
          <p:cNvPicPr>
            <a:picLocks noChangeAspect="1"/>
          </p:cNvPicPr>
          <p:nvPr/>
        </p:nvPicPr>
        <p:blipFill>
          <a:blip r:embed="rId4"/>
          <a:stretch>
            <a:fillRect/>
          </a:stretch>
        </p:blipFill>
        <p:spPr>
          <a:xfrm>
            <a:off x="3143240" y="4643446"/>
            <a:ext cx="5286412" cy="2214554"/>
          </a:xfrm>
          <a:prstGeom prst="rect">
            <a:avLst/>
          </a:prstGeom>
        </p:spPr>
      </p:pic>
      <p:sp>
        <p:nvSpPr>
          <p:cNvPr id="8" name="Content Placeholder 2"/>
          <p:cNvSpPr txBox="1">
            <a:spLocks/>
          </p:cNvSpPr>
          <p:nvPr/>
        </p:nvSpPr>
        <p:spPr>
          <a:xfrm>
            <a:off x="71470" y="1571612"/>
            <a:ext cx="9144000" cy="128588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-Gỗ tiêu âm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0" y="3571876"/>
            <a:ext cx="9144000" cy="17859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-Một số loại vật liệu khác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5555.jpg"/>
          <p:cNvPicPr>
            <a:picLocks noGrp="1" noChangeAspect="1"/>
          </p:cNvPicPr>
          <p:nvPr>
            <p:ph idx="1"/>
          </p:nvPr>
        </p:nvPicPr>
        <p:blipFill>
          <a:blip r:embed="rId2"/>
          <a:stretch>
            <a:fillRect/>
          </a:stretch>
        </p:blipFill>
        <p:spPr>
          <a:xfrm>
            <a:off x="0" y="1331123"/>
            <a:ext cx="9144000" cy="5526877"/>
          </a:xfrm>
          <a:prstGeom prst="rect">
            <a:avLst/>
          </a:prstGeom>
          <a:noFill/>
          <a:ln>
            <a:noFill/>
          </a:ln>
        </p:spPr>
      </p:pic>
      <p:sp>
        <p:nvSpPr>
          <p:cNvPr id="2" name="Title 1"/>
          <p:cNvSpPr>
            <a:spLocks noGrp="1"/>
          </p:cNvSpPr>
          <p:nvPr>
            <p:ph type="title"/>
          </p:nvPr>
        </p:nvSpPr>
        <p:spPr>
          <a:xfrm>
            <a:off x="0" y="-24"/>
            <a:ext cx="9144000" cy="1143000"/>
          </a:xfrm>
        </p:spPr>
        <p:style>
          <a:lnRef idx="1">
            <a:schemeClr val="accent1"/>
          </a:lnRef>
          <a:fillRef idx="2">
            <a:schemeClr val="accent1"/>
          </a:fillRef>
          <a:effectRef idx="1">
            <a:schemeClr val="accent1"/>
          </a:effectRef>
          <a:fontRef idx="minor">
            <a:schemeClr val="dk1"/>
          </a:fontRef>
        </p:style>
        <p:txBody>
          <a:bodyPr>
            <a:noAutofit/>
          </a:bodyPr>
          <a:lstStyle/>
          <a:p>
            <a:r>
              <a:rPr lang="en-US" sz="3600" b="1" dirty="0"/>
              <a:t>6</a:t>
            </a:r>
            <a:r>
              <a:rPr lang="en-US" sz="3600" b="1" dirty="0" smtClean="0"/>
              <a:t>. XÁC ĐỊNH MỨC CỦA CÁC ÂM THANH THƯỜNG GẶP ĐỂ PHÒNG TRÁNH</a:t>
            </a:r>
            <a:endParaRPr lang="vi-VN" sz="3600"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t>7</a:t>
            </a:r>
            <a:r>
              <a:rPr lang="en-US" b="1" dirty="0" smtClean="0"/>
              <a:t>.Một số hình ảnh vui cảnh báo về ô nhiễm tiếng ồn</a:t>
            </a:r>
            <a:endParaRPr lang="vi-VN" b="1" dirty="0"/>
          </a:p>
        </p:txBody>
      </p:sp>
      <p:pic>
        <p:nvPicPr>
          <p:cNvPr id="4" name="Content Placeholder 3" descr="3.jpg"/>
          <p:cNvPicPr>
            <a:picLocks noGrp="1" noChangeAspect="1"/>
          </p:cNvPicPr>
          <p:nvPr>
            <p:ph idx="1"/>
          </p:nvPr>
        </p:nvPicPr>
        <p:blipFill>
          <a:blip r:embed="rId2"/>
          <a:stretch>
            <a:fillRect/>
          </a:stretch>
        </p:blipFill>
        <p:spPr>
          <a:xfrm>
            <a:off x="214282" y="1785926"/>
            <a:ext cx="3411909" cy="3643338"/>
          </a:xfrm>
        </p:spPr>
      </p:pic>
      <p:pic>
        <p:nvPicPr>
          <p:cNvPr id="5" name="Picture 4" descr="6.jpg"/>
          <p:cNvPicPr>
            <a:picLocks noChangeAspect="1"/>
          </p:cNvPicPr>
          <p:nvPr/>
        </p:nvPicPr>
        <p:blipFill>
          <a:blip r:embed="rId3"/>
          <a:stretch>
            <a:fillRect/>
          </a:stretch>
        </p:blipFill>
        <p:spPr>
          <a:xfrm>
            <a:off x="3929058" y="1571612"/>
            <a:ext cx="5214942" cy="371477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a:stretch>
            <a:fillRect/>
          </a:stretch>
        </p:blipFill>
        <p:spPr>
          <a:xfrm>
            <a:off x="0" y="0"/>
            <a:ext cx="5000628" cy="3143248"/>
          </a:xfrm>
        </p:spPr>
      </p:pic>
      <p:pic>
        <p:nvPicPr>
          <p:cNvPr id="5" name="Picture 4" descr="14.jpg"/>
          <p:cNvPicPr>
            <a:picLocks noChangeAspect="1"/>
          </p:cNvPicPr>
          <p:nvPr/>
        </p:nvPicPr>
        <p:blipFill>
          <a:blip r:embed="rId3"/>
          <a:stretch>
            <a:fillRect/>
          </a:stretch>
        </p:blipFill>
        <p:spPr>
          <a:xfrm>
            <a:off x="5143504" y="0"/>
            <a:ext cx="4000496" cy="6643710"/>
          </a:xfrm>
          <a:prstGeom prst="rect">
            <a:avLst/>
          </a:prstGeom>
        </p:spPr>
      </p:pic>
      <p:pic>
        <p:nvPicPr>
          <p:cNvPr id="6" name="Picture 5" descr="17.jpg"/>
          <p:cNvPicPr>
            <a:picLocks noChangeAspect="1"/>
          </p:cNvPicPr>
          <p:nvPr/>
        </p:nvPicPr>
        <p:blipFill>
          <a:blip r:embed="rId4"/>
          <a:stretch>
            <a:fillRect/>
          </a:stretch>
        </p:blipFill>
        <p:spPr>
          <a:xfrm>
            <a:off x="0" y="3286124"/>
            <a:ext cx="4929190" cy="3371856"/>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c\Downloads\Hoa đẹp\2.jpg"/>
          <p:cNvPicPr>
            <a:picLocks noChangeAspect="1" noChangeArrowheads="1"/>
          </p:cNvPicPr>
          <p:nvPr/>
        </p:nvPicPr>
        <p:blipFill>
          <a:blip r:embed="rId2"/>
          <a:srcRect/>
          <a:stretch>
            <a:fillRect/>
          </a:stretch>
        </p:blipFill>
        <p:spPr bwMode="auto">
          <a:xfrm>
            <a:off x="1" y="0"/>
            <a:ext cx="9144000" cy="6858000"/>
          </a:xfrm>
          <a:prstGeom prst="rect">
            <a:avLst/>
          </a:prstGeom>
        </p:spPr>
        <p:style>
          <a:lnRef idx="1">
            <a:schemeClr val="accent3"/>
          </a:lnRef>
          <a:fillRef idx="2">
            <a:schemeClr val="accent3"/>
          </a:fillRef>
          <a:effectRef idx="1">
            <a:schemeClr val="accent3"/>
          </a:effectRef>
          <a:fontRef idx="minor">
            <a:schemeClr val="dk1"/>
          </a:fontRef>
        </p:style>
      </p:pic>
      <p:sp>
        <p:nvSpPr>
          <p:cNvPr id="4" name="Rectangle 3"/>
          <p:cNvSpPr/>
          <p:nvPr/>
        </p:nvSpPr>
        <p:spPr>
          <a:xfrm>
            <a:off x="0" y="2285992"/>
            <a:ext cx="91440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thuyết trình của nhóm em</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đến đây là kết thúc!</a:t>
            </a:r>
            <a:endPar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989034"/>
          </a:xfrm>
        </p:spPr>
        <p:style>
          <a:lnRef idx="1">
            <a:schemeClr val="accent3"/>
          </a:lnRef>
          <a:fillRef idx="2">
            <a:schemeClr val="accent3"/>
          </a:fillRef>
          <a:effectRef idx="1">
            <a:schemeClr val="accent3"/>
          </a:effectRef>
          <a:fontRef idx="minor">
            <a:schemeClr val="dk1"/>
          </a:fontRef>
        </p:style>
        <p:txBody>
          <a:bodyPr/>
          <a:lstStyle/>
          <a:p>
            <a:r>
              <a:rPr lang="en-US" b="1" dirty="0" smtClean="0">
                <a:solidFill>
                  <a:srgbClr val="FF0000"/>
                </a:solidFill>
              </a:rPr>
              <a:t> Ô NHIỄM TIẾNG ỒN</a:t>
            </a:r>
            <a:endParaRPr lang="vi-VN" b="1" dirty="0">
              <a:solidFill>
                <a:srgbClr val="FF0000"/>
              </a:solidFill>
            </a:endParaRPr>
          </a:p>
        </p:txBody>
      </p:sp>
      <p:sp>
        <p:nvSpPr>
          <p:cNvPr id="3" name="Content Placeholder 2"/>
          <p:cNvSpPr>
            <a:spLocks noGrp="1"/>
          </p:cNvSpPr>
          <p:nvPr>
            <p:ph idx="1"/>
          </p:nvPr>
        </p:nvSpPr>
        <p:spPr>
          <a:xfrm>
            <a:off x="0" y="1231903"/>
            <a:ext cx="2857488" cy="4483113"/>
          </a:xfrm>
        </p:spPr>
        <p:txBody>
          <a:bodyPr>
            <a:noAutofit/>
          </a:bodyPr>
          <a:lstStyle/>
          <a:p>
            <a:pPr>
              <a:buNone/>
            </a:pPr>
            <a:r>
              <a:rPr lang="en-US" sz="4000" b="1" dirty="0" smtClean="0">
                <a:solidFill>
                  <a:schemeClr val="tx2">
                    <a:lumMod val="40000"/>
                    <a:lumOff val="60000"/>
                  </a:schemeClr>
                </a:solidFill>
              </a:rPr>
              <a:t>NHÓM 5 :</a:t>
            </a:r>
          </a:p>
          <a:p>
            <a:pPr>
              <a:buNone/>
            </a:pPr>
            <a:r>
              <a:rPr lang="en-US" b="1" dirty="0" smtClean="0"/>
              <a:t>-Tươi B</a:t>
            </a:r>
          </a:p>
          <a:p>
            <a:pPr>
              <a:buNone/>
            </a:pPr>
            <a:r>
              <a:rPr lang="en-US" b="1" dirty="0" smtClean="0"/>
              <a:t>-Viết Hải</a:t>
            </a:r>
          </a:p>
          <a:p>
            <a:pPr>
              <a:buNone/>
            </a:pPr>
            <a:r>
              <a:rPr lang="en-US" b="1" dirty="0" smtClean="0"/>
              <a:t>-Doãn Bách</a:t>
            </a:r>
          </a:p>
          <a:p>
            <a:pPr>
              <a:buNone/>
            </a:pPr>
            <a:r>
              <a:rPr lang="en-US" b="1" dirty="0" smtClean="0"/>
              <a:t>-Nhật Lệ</a:t>
            </a:r>
          </a:p>
          <a:p>
            <a:pPr>
              <a:buNone/>
            </a:pPr>
            <a:r>
              <a:rPr lang="en-US" b="1" dirty="0" smtClean="0"/>
              <a:t>-Tuấn Hiệp</a:t>
            </a:r>
          </a:p>
          <a:p>
            <a:pPr>
              <a:buNone/>
            </a:pPr>
            <a:r>
              <a:rPr lang="en-US" b="1" dirty="0" smtClean="0"/>
              <a:t>-Ngọc Linh</a:t>
            </a:r>
          </a:p>
          <a:p>
            <a:pPr>
              <a:buNone/>
            </a:pPr>
            <a:endParaRPr lang="vi-VN" sz="4000" b="1" dirty="0"/>
          </a:p>
        </p:txBody>
      </p:sp>
      <p:pic>
        <p:nvPicPr>
          <p:cNvPr id="8" name="Picture 7" descr="144.jpg"/>
          <p:cNvPicPr>
            <a:picLocks noChangeAspect="1"/>
          </p:cNvPicPr>
          <p:nvPr/>
        </p:nvPicPr>
        <p:blipFill>
          <a:blip r:embed="rId2"/>
          <a:stretch>
            <a:fillRect/>
          </a:stretch>
        </p:blipFill>
        <p:spPr>
          <a:xfrm>
            <a:off x="3286116" y="1285860"/>
            <a:ext cx="5572132" cy="5317406"/>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1">
            <a:schemeClr val="accent5"/>
          </a:lnRef>
          <a:fillRef idx="2">
            <a:schemeClr val="accent5"/>
          </a:fillRef>
          <a:effectRef idx="1">
            <a:schemeClr val="accent5"/>
          </a:effectRef>
          <a:fontRef idx="minor">
            <a:schemeClr val="dk1"/>
          </a:fontRef>
        </p:style>
        <p:txBody>
          <a:bodyPr/>
          <a:lstStyle/>
          <a:p>
            <a:r>
              <a:rPr lang="en-US" b="1" dirty="0" smtClean="0">
                <a:solidFill>
                  <a:schemeClr val="accent2">
                    <a:lumMod val="60000"/>
                    <a:lumOff val="40000"/>
                  </a:schemeClr>
                </a:solidFill>
              </a:rPr>
              <a:t>1.Thế nào là ô nhiễm tiếng ồn?</a:t>
            </a:r>
            <a:endParaRPr lang="vi-VN" b="1" dirty="0">
              <a:solidFill>
                <a:schemeClr val="accent2">
                  <a:lumMod val="60000"/>
                  <a:lumOff val="40000"/>
                </a:schemeClr>
              </a:solidFill>
            </a:endParaRPr>
          </a:p>
        </p:txBody>
      </p:sp>
      <p:sp>
        <p:nvSpPr>
          <p:cNvPr id="3" name="Content Placeholder 2"/>
          <p:cNvSpPr>
            <a:spLocks noGrp="1"/>
          </p:cNvSpPr>
          <p:nvPr>
            <p:ph idx="1"/>
          </p:nvPr>
        </p:nvSpPr>
        <p:spPr>
          <a:xfrm>
            <a:off x="0" y="1760557"/>
            <a:ext cx="9144000" cy="4525963"/>
          </a:xfrm>
        </p:spPr>
        <p:txBody>
          <a:bodyPr>
            <a:noAutofit/>
          </a:bodyPr>
          <a:lstStyle/>
          <a:p>
            <a:pPr>
              <a:buNone/>
            </a:pPr>
            <a:endParaRPr lang="en-US" sz="3600" b="1" dirty="0" smtClean="0"/>
          </a:p>
          <a:p>
            <a:r>
              <a:rPr lang="en-US" sz="3600" b="1" dirty="0" smtClean="0"/>
              <a:t>Sau khi nghe xong hai âm thanh. Các bạn thấy âm thanh trong loa thứ nhất tạo cảm giác thoải mái hơn còn loa thứ hai nếu nghe trong thời gian dài thì sẽ gây ảnh hưởng đến thính giác.</a:t>
            </a:r>
          </a:p>
          <a:p>
            <a:r>
              <a:rPr lang="en-US" sz="3600" b="1" dirty="0" smtClean="0"/>
              <a:t>=&gt; Khi tiếng ồn to và kéo dài gây ảnh hưởng đến con người-&gt; ô nhiễm tiếng ồn</a:t>
            </a:r>
          </a:p>
          <a:p>
            <a:pPr>
              <a:buNone/>
            </a:pPr>
            <a:endParaRPr lang="vi-VN" sz="3600" b="1" dirty="0"/>
          </a:p>
        </p:txBody>
      </p:sp>
      <p:pic>
        <p:nvPicPr>
          <p:cNvPr id="6" name="Save Me - DEAMN [128kbps_MP3].mp3">
            <a:hlinkClick r:id="" action="ppaction://media"/>
          </p:cNvPr>
          <p:cNvPicPr>
            <a:picLocks noRot="1" noChangeAspect="1"/>
          </p:cNvPicPr>
          <p:nvPr>
            <a:audioFile r:link="rId1"/>
          </p:nvPr>
        </p:nvPicPr>
        <p:blipFill>
          <a:blip r:embed="rId4"/>
          <a:stretch>
            <a:fillRect/>
          </a:stretch>
        </p:blipFill>
        <p:spPr>
          <a:xfrm>
            <a:off x="6000760" y="1357298"/>
            <a:ext cx="1143008" cy="1143008"/>
          </a:xfrm>
          <a:prstGeom prst="rect">
            <a:avLst/>
          </a:prstGeom>
        </p:spPr>
      </p:pic>
      <p:pic>
        <p:nvPicPr>
          <p:cNvPr id="9" name="hue13.mp3">
            <a:hlinkClick r:id="" action="ppaction://media"/>
          </p:cNvPr>
          <p:cNvPicPr>
            <a:picLocks noRot="1" noChangeAspect="1"/>
          </p:cNvPicPr>
          <p:nvPr>
            <a:audioFile r:link="rId2"/>
          </p:nvPr>
        </p:nvPicPr>
        <p:blipFill>
          <a:blip r:embed="rId5"/>
          <a:stretch>
            <a:fillRect/>
          </a:stretch>
        </p:blipFill>
        <p:spPr>
          <a:xfrm>
            <a:off x="7572396" y="1428736"/>
            <a:ext cx="1143008" cy="1143008"/>
          </a:xfrm>
          <a:prstGeom prst="rect">
            <a:avLst/>
          </a:prstGeom>
        </p:spPr>
      </p:pic>
      <p:sp>
        <p:nvSpPr>
          <p:cNvPr id="10" name="Content Placeholder 2"/>
          <p:cNvSpPr txBox="1">
            <a:spLocks/>
          </p:cNvSpPr>
          <p:nvPr/>
        </p:nvSpPr>
        <p:spPr>
          <a:xfrm>
            <a:off x="0" y="1214422"/>
            <a:ext cx="9144000" cy="6683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Nghe các âm thanh sau:</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vi-VN" sz="3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928694"/>
          </a:xfrm>
        </p:spPr>
        <p:style>
          <a:lnRef idx="1">
            <a:schemeClr val="accent6"/>
          </a:lnRef>
          <a:fillRef idx="2">
            <a:schemeClr val="accent6"/>
          </a:fillRef>
          <a:effectRef idx="1">
            <a:schemeClr val="accent6"/>
          </a:effectRef>
          <a:fontRef idx="minor">
            <a:schemeClr val="dk1"/>
          </a:fontRef>
        </p:style>
        <p:txBody>
          <a:bodyPr/>
          <a:lstStyle/>
          <a:p>
            <a:r>
              <a:rPr lang="en-US" b="1" dirty="0" smtClean="0"/>
              <a:t>2.Thực trạng ô nhiễm tiếng ồn</a:t>
            </a:r>
            <a:endParaRPr lang="vi-VN" b="1" dirty="0"/>
          </a:p>
        </p:txBody>
      </p:sp>
      <p:sp>
        <p:nvSpPr>
          <p:cNvPr id="3" name="Content Placeholder 2"/>
          <p:cNvSpPr>
            <a:spLocks noGrp="1"/>
          </p:cNvSpPr>
          <p:nvPr>
            <p:ph idx="1"/>
          </p:nvPr>
        </p:nvSpPr>
        <p:spPr>
          <a:xfrm>
            <a:off x="457200" y="1071546"/>
            <a:ext cx="8229600" cy="4525963"/>
          </a:xfrm>
        </p:spPr>
        <p:txBody>
          <a:bodyPr>
            <a:normAutofit/>
          </a:bodyPr>
          <a:lstStyle/>
          <a:p>
            <a:pPr>
              <a:buNone/>
            </a:pPr>
            <a:r>
              <a:rPr lang="en-US" sz="3600" b="1" dirty="0" smtClean="0"/>
              <a:t>Ô nhiễm tiếng ồn tại một số nơi:</a:t>
            </a:r>
          </a:p>
          <a:p>
            <a:pPr>
              <a:buNone/>
            </a:pPr>
            <a:r>
              <a:rPr lang="en-US" sz="3600" b="1" dirty="0"/>
              <a:t>-</a:t>
            </a:r>
            <a:r>
              <a:rPr lang="en-US" sz="3600" b="1" dirty="0" smtClean="0"/>
              <a:t>Tại trường học:</a:t>
            </a:r>
          </a:p>
          <a:p>
            <a:pPr>
              <a:buNone/>
            </a:pPr>
            <a:r>
              <a:rPr lang="en-US" sz="3600" b="1" dirty="0" smtClean="0"/>
              <a:t>+ Khi trường học gần chợ</a:t>
            </a:r>
          </a:p>
          <a:p>
            <a:pPr>
              <a:buNone/>
            </a:pPr>
            <a:r>
              <a:rPr lang="en-US" sz="3600" b="1" dirty="0" smtClean="0"/>
              <a:t>+ Khi trường gần công trường</a:t>
            </a:r>
          </a:p>
          <a:p>
            <a:pPr>
              <a:buNone/>
            </a:pPr>
            <a:r>
              <a:rPr lang="en-US" sz="3600" b="1" dirty="0" smtClean="0"/>
              <a:t>+.....</a:t>
            </a:r>
          </a:p>
          <a:p>
            <a:endParaRPr lang="vi-VN" sz="3600" b="1" dirty="0"/>
          </a:p>
        </p:txBody>
      </p:sp>
      <p:pic>
        <p:nvPicPr>
          <p:cNvPr id="4" name="Picture 3" descr="15.PNG"/>
          <p:cNvPicPr>
            <a:picLocks noChangeAspect="1"/>
          </p:cNvPicPr>
          <p:nvPr/>
        </p:nvPicPr>
        <p:blipFill>
          <a:blip r:embed="rId2"/>
          <a:stretch>
            <a:fillRect/>
          </a:stretch>
        </p:blipFill>
        <p:spPr>
          <a:xfrm>
            <a:off x="5357818" y="4071942"/>
            <a:ext cx="3235044" cy="2571744"/>
          </a:xfrm>
          <a:prstGeom prst="rect">
            <a:avLst/>
          </a:prstGeom>
        </p:spPr>
      </p:pic>
      <p:pic>
        <p:nvPicPr>
          <p:cNvPr id="5" name="Picture 4" descr="15.jpg"/>
          <p:cNvPicPr>
            <a:picLocks noChangeAspect="1"/>
          </p:cNvPicPr>
          <p:nvPr/>
        </p:nvPicPr>
        <p:blipFill>
          <a:blip r:embed="rId3"/>
          <a:stretch>
            <a:fillRect/>
          </a:stretch>
        </p:blipFill>
        <p:spPr>
          <a:xfrm>
            <a:off x="785786" y="4500545"/>
            <a:ext cx="3143272" cy="235745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t>-Tại bệnh viện:</a:t>
            </a:r>
          </a:p>
          <a:p>
            <a:pPr>
              <a:buNone/>
            </a:pPr>
            <a:r>
              <a:rPr lang="en-US" b="1" dirty="0" smtClean="0"/>
              <a:t>+ Khi bệnh viện gần chợ</a:t>
            </a:r>
          </a:p>
          <a:p>
            <a:pPr>
              <a:buNone/>
            </a:pPr>
            <a:r>
              <a:rPr lang="en-US" b="1" dirty="0" smtClean="0"/>
              <a:t>+ Khi bệnh viện gần công trường</a:t>
            </a:r>
          </a:p>
          <a:p>
            <a:pPr>
              <a:buNone/>
            </a:pPr>
            <a:r>
              <a:rPr lang="en-US" b="1" dirty="0" smtClean="0"/>
              <a:t>+ Khi bệnh viện gần các tuyến đường trọng điểm</a:t>
            </a:r>
          </a:p>
          <a:p>
            <a:pPr>
              <a:buNone/>
            </a:pPr>
            <a:r>
              <a:rPr lang="en-US" b="1" dirty="0" smtClean="0"/>
              <a:t>......</a:t>
            </a:r>
          </a:p>
          <a:p>
            <a:pPr>
              <a:buNone/>
            </a:pPr>
            <a:r>
              <a:rPr lang="en-US" b="1" dirty="0" smtClean="0"/>
              <a:t>-Tại một số nơi khác</a:t>
            </a:r>
            <a:endParaRPr lang="vi-VN" b="1" dirty="0"/>
          </a:p>
        </p:txBody>
      </p:sp>
      <p:pic>
        <p:nvPicPr>
          <p:cNvPr id="4" name="Picture 3" descr="123.JPG"/>
          <p:cNvPicPr>
            <a:picLocks noChangeAspect="1"/>
          </p:cNvPicPr>
          <p:nvPr/>
        </p:nvPicPr>
        <p:blipFill>
          <a:blip r:embed="rId2" cstate="print"/>
          <a:stretch>
            <a:fillRect/>
          </a:stretch>
        </p:blipFill>
        <p:spPr>
          <a:xfrm>
            <a:off x="214282" y="4071942"/>
            <a:ext cx="3708961" cy="2466604"/>
          </a:xfrm>
          <a:prstGeom prst="rect">
            <a:avLst/>
          </a:prstGeom>
        </p:spPr>
      </p:pic>
      <p:pic>
        <p:nvPicPr>
          <p:cNvPr id="5" name="Picture 4" descr="124.jpg"/>
          <p:cNvPicPr>
            <a:picLocks noChangeAspect="1"/>
          </p:cNvPicPr>
          <p:nvPr/>
        </p:nvPicPr>
        <p:blipFill>
          <a:blip r:embed="rId3"/>
          <a:stretch>
            <a:fillRect/>
          </a:stretch>
        </p:blipFill>
        <p:spPr>
          <a:xfrm>
            <a:off x="4500562" y="3357562"/>
            <a:ext cx="4429156" cy="332186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smtClean="0">
                <a:latin typeface="Times New Roman" pitchFamily="18" charset="0"/>
                <a:cs typeface="Times New Roman" pitchFamily="18" charset="0"/>
              </a:rPr>
              <a:t>MỘT SỐ DẪN CHỨNG VỀ THỰC TRẠNG Ô NHIỄM TIẾNG ỒN</a:t>
            </a:r>
            <a:endParaRPr lang="vi-VN" sz="3200" b="1" dirty="0">
              <a:latin typeface="Times New Roman" pitchFamily="18" charset="0"/>
              <a:cs typeface="Times New Roman" pitchFamily="18" charset="0"/>
            </a:endParaRPr>
          </a:p>
        </p:txBody>
      </p:sp>
      <p:pic>
        <p:nvPicPr>
          <p:cNvPr id="4" name="Content Placeholder 3" descr="3.png"/>
          <p:cNvPicPr>
            <a:picLocks noGrp="1" noChangeAspect="1"/>
          </p:cNvPicPr>
          <p:nvPr>
            <p:ph idx="1"/>
          </p:nvPr>
        </p:nvPicPr>
        <p:blipFill>
          <a:blip r:embed="rId2"/>
          <a:stretch>
            <a:fillRect/>
          </a:stretch>
        </p:blipFill>
        <p:spPr>
          <a:xfrm>
            <a:off x="285720" y="1714488"/>
            <a:ext cx="3214710" cy="4929222"/>
          </a:xfrm>
        </p:spPr>
      </p:pic>
      <p:pic>
        <p:nvPicPr>
          <p:cNvPr id="5" name="Picture 4" descr="7.jpg"/>
          <p:cNvPicPr>
            <a:picLocks noChangeAspect="1"/>
          </p:cNvPicPr>
          <p:nvPr/>
        </p:nvPicPr>
        <p:blipFill>
          <a:blip r:embed="rId3"/>
          <a:stretch>
            <a:fillRect/>
          </a:stretch>
        </p:blipFill>
        <p:spPr>
          <a:xfrm>
            <a:off x="3643306" y="1423987"/>
            <a:ext cx="5500694" cy="5148285"/>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011222"/>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t>3.TÁC HẠI CỦA Ô NHIỄM TIẾNG ỒN</a:t>
            </a:r>
            <a:endParaRPr lang="vi-VN" b="1" dirty="0"/>
          </a:p>
        </p:txBody>
      </p:sp>
      <p:sp>
        <p:nvSpPr>
          <p:cNvPr id="3" name="Content Placeholder 2"/>
          <p:cNvSpPr>
            <a:spLocks noGrp="1"/>
          </p:cNvSpPr>
          <p:nvPr>
            <p:ph idx="1"/>
          </p:nvPr>
        </p:nvSpPr>
        <p:spPr>
          <a:xfrm>
            <a:off x="0" y="1214422"/>
            <a:ext cx="9144000" cy="4525963"/>
          </a:xfrm>
        </p:spPr>
        <p:txBody>
          <a:bodyPr>
            <a:normAutofit/>
          </a:bodyPr>
          <a:lstStyle/>
          <a:p>
            <a:pPr>
              <a:buNone/>
            </a:pPr>
            <a:r>
              <a:rPr lang="en-US" sz="3600" b="1" dirty="0" smtClean="0"/>
              <a:t>Ảnh hưởng đến sức khỏe của con người:</a:t>
            </a:r>
          </a:p>
          <a:p>
            <a:pPr>
              <a:buNone/>
            </a:pPr>
            <a:r>
              <a:rPr lang="en-US" sz="3600" b="1" dirty="0" smtClean="0"/>
              <a:t>+Thính giác</a:t>
            </a:r>
          </a:p>
          <a:p>
            <a:pPr>
              <a:buNone/>
            </a:pPr>
            <a:r>
              <a:rPr lang="en-US" sz="3600" b="1" dirty="0" smtClean="0"/>
              <a:t>+Não bộ</a:t>
            </a:r>
          </a:p>
          <a:p>
            <a:pPr>
              <a:buNone/>
            </a:pPr>
            <a:r>
              <a:rPr lang="en-US" sz="3600" b="1" dirty="0" smtClean="0"/>
              <a:t>+.....</a:t>
            </a:r>
          </a:p>
        </p:txBody>
      </p:sp>
      <p:pic>
        <p:nvPicPr>
          <p:cNvPr id="4" name="Picture 3" descr="4.jpg"/>
          <p:cNvPicPr>
            <a:picLocks noChangeAspect="1"/>
          </p:cNvPicPr>
          <p:nvPr/>
        </p:nvPicPr>
        <p:blipFill>
          <a:blip r:embed="rId2"/>
          <a:stretch>
            <a:fillRect/>
          </a:stretch>
        </p:blipFill>
        <p:spPr>
          <a:xfrm>
            <a:off x="0" y="4071942"/>
            <a:ext cx="3571867" cy="2786058"/>
          </a:xfrm>
          <a:prstGeom prst="rect">
            <a:avLst/>
          </a:prstGeom>
        </p:spPr>
      </p:pic>
      <p:pic>
        <p:nvPicPr>
          <p:cNvPr id="5" name="Picture 4" descr="115.jpg"/>
          <p:cNvPicPr>
            <a:picLocks noChangeAspect="1"/>
          </p:cNvPicPr>
          <p:nvPr/>
        </p:nvPicPr>
        <p:blipFill>
          <a:blip r:embed="rId3"/>
          <a:stretch>
            <a:fillRect/>
          </a:stretch>
        </p:blipFill>
        <p:spPr>
          <a:xfrm>
            <a:off x="3857620" y="2500306"/>
            <a:ext cx="4500594" cy="263129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t>Ảnh hưởng đến đời sống của con người:</a:t>
            </a:r>
          </a:p>
          <a:p>
            <a:pPr>
              <a:buNone/>
            </a:pPr>
            <a:r>
              <a:rPr lang="en-US" sz="3600" b="1" dirty="0" smtClean="0"/>
              <a:t>+ Gây mất ngủ</a:t>
            </a:r>
          </a:p>
          <a:p>
            <a:pPr>
              <a:buNone/>
            </a:pPr>
            <a:r>
              <a:rPr lang="en-US" sz="3600" b="1" dirty="0" smtClean="0"/>
              <a:t>+....</a:t>
            </a:r>
          </a:p>
          <a:p>
            <a:endParaRPr lang="vi-VN" sz="3600" b="1" dirty="0"/>
          </a:p>
        </p:txBody>
      </p:sp>
      <p:pic>
        <p:nvPicPr>
          <p:cNvPr id="4" name="Picture 3" descr="5.jpg"/>
          <p:cNvPicPr>
            <a:picLocks noChangeAspect="1"/>
          </p:cNvPicPr>
          <p:nvPr/>
        </p:nvPicPr>
        <p:blipFill>
          <a:blip r:embed="rId2"/>
          <a:stretch>
            <a:fillRect/>
          </a:stretch>
        </p:blipFill>
        <p:spPr>
          <a:xfrm>
            <a:off x="214282" y="1714488"/>
            <a:ext cx="3643306" cy="2270994"/>
          </a:xfrm>
          <a:prstGeom prst="rect">
            <a:avLst/>
          </a:prstGeom>
          <a:ln>
            <a:noFill/>
          </a:ln>
          <a:effectLst>
            <a:softEdge rad="112500"/>
          </a:effectLst>
        </p:spPr>
      </p:pic>
      <p:pic>
        <p:nvPicPr>
          <p:cNvPr id="5" name="Picture 4" descr="111.jpg"/>
          <p:cNvPicPr>
            <a:picLocks noChangeAspect="1"/>
          </p:cNvPicPr>
          <p:nvPr/>
        </p:nvPicPr>
        <p:blipFill>
          <a:blip r:embed="rId3"/>
          <a:stretch>
            <a:fillRect/>
          </a:stretch>
        </p:blipFill>
        <p:spPr>
          <a:xfrm>
            <a:off x="4714876" y="1714488"/>
            <a:ext cx="3857652" cy="3571900"/>
          </a:xfrm>
          <a:prstGeom prst="rect">
            <a:avLst/>
          </a:prstGeom>
        </p:spPr>
      </p:pic>
      <p:pic>
        <p:nvPicPr>
          <p:cNvPr id="6" name="Picture 5" descr="123456.jpg"/>
          <p:cNvPicPr>
            <a:picLocks noChangeAspect="1"/>
          </p:cNvPicPr>
          <p:nvPr/>
        </p:nvPicPr>
        <p:blipFill>
          <a:blip r:embed="rId4"/>
          <a:stretch>
            <a:fillRect/>
          </a:stretch>
        </p:blipFill>
        <p:spPr>
          <a:xfrm>
            <a:off x="571472" y="4071942"/>
            <a:ext cx="4000528" cy="2476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4.CÁC CÁCH PHÒNG CHỐNG Ô NHIỄM TIẾNG ỒN</a:t>
            </a:r>
            <a:endParaRPr lang="vi-VN" b="1" dirty="0"/>
          </a:p>
        </p:txBody>
      </p:sp>
      <p:sp>
        <p:nvSpPr>
          <p:cNvPr id="3" name="Content Placeholder 2"/>
          <p:cNvSpPr>
            <a:spLocks noGrp="1"/>
          </p:cNvSpPr>
          <p:nvPr>
            <p:ph idx="1"/>
          </p:nvPr>
        </p:nvSpPr>
        <p:spPr>
          <a:xfrm>
            <a:off x="0" y="1214422"/>
            <a:ext cx="8686800" cy="5257800"/>
          </a:xfrm>
        </p:spPr>
        <p:txBody>
          <a:bodyPr>
            <a:normAutofit/>
          </a:bodyPr>
          <a:lstStyle/>
          <a:p>
            <a:endParaRPr lang="en-US" sz="3600" b="1" dirty="0" smtClean="0"/>
          </a:p>
          <a:p>
            <a:pPr>
              <a:buNone/>
            </a:pPr>
            <a:r>
              <a:rPr lang="en-US" sz="3600" b="1" dirty="0" smtClean="0"/>
              <a:t>-Làm cửa cách âm</a:t>
            </a:r>
            <a:endParaRPr lang="en-US" sz="3600" b="1" dirty="0"/>
          </a:p>
          <a:p>
            <a:endParaRPr lang="en-US" sz="3600" b="1" dirty="0" smtClean="0"/>
          </a:p>
          <a:p>
            <a:endParaRPr lang="en-US" sz="3600" b="1" dirty="0" smtClean="0"/>
          </a:p>
          <a:p>
            <a:pPr>
              <a:buNone/>
            </a:pPr>
            <a:r>
              <a:rPr lang="en-US" sz="3600" b="1" dirty="0" smtClean="0"/>
              <a:t>-Làm tường cách âm</a:t>
            </a:r>
          </a:p>
          <a:p>
            <a:endParaRPr lang="en-US" sz="3600" b="1" dirty="0" smtClean="0"/>
          </a:p>
          <a:p>
            <a:endParaRPr lang="en-US" sz="3600" b="1" dirty="0"/>
          </a:p>
          <a:p>
            <a:pPr>
              <a:buNone/>
            </a:pPr>
            <a:r>
              <a:rPr lang="en-US" sz="3600" b="1" dirty="0" smtClean="0"/>
              <a:t>-Gắn các tấm tiêu âm</a:t>
            </a:r>
          </a:p>
          <a:p>
            <a:endParaRPr lang="en-US" sz="3600" b="1" dirty="0" smtClean="0"/>
          </a:p>
          <a:p>
            <a:endParaRPr lang="en-US" sz="3600" b="1" dirty="0" smtClean="0"/>
          </a:p>
        </p:txBody>
      </p:sp>
      <p:pic>
        <p:nvPicPr>
          <p:cNvPr id="4" name="Picture 3" descr="cửa.jpg"/>
          <p:cNvPicPr>
            <a:picLocks noChangeAspect="1"/>
          </p:cNvPicPr>
          <p:nvPr/>
        </p:nvPicPr>
        <p:blipFill>
          <a:blip r:embed="rId2"/>
          <a:stretch>
            <a:fillRect/>
          </a:stretch>
        </p:blipFill>
        <p:spPr>
          <a:xfrm>
            <a:off x="4357686" y="1214422"/>
            <a:ext cx="4143404" cy="2071702"/>
          </a:xfrm>
          <a:prstGeom prst="rect">
            <a:avLst/>
          </a:prstGeom>
        </p:spPr>
      </p:pic>
      <p:pic>
        <p:nvPicPr>
          <p:cNvPr id="5" name="Picture 4" descr="tường.jpg"/>
          <p:cNvPicPr>
            <a:picLocks noChangeAspect="1"/>
          </p:cNvPicPr>
          <p:nvPr/>
        </p:nvPicPr>
        <p:blipFill>
          <a:blip r:embed="rId3"/>
          <a:stretch>
            <a:fillRect/>
          </a:stretch>
        </p:blipFill>
        <p:spPr>
          <a:xfrm>
            <a:off x="4572000" y="3286124"/>
            <a:ext cx="4198974" cy="1500198"/>
          </a:xfrm>
          <a:prstGeom prst="rect">
            <a:avLst/>
          </a:prstGeom>
        </p:spPr>
      </p:pic>
      <p:pic>
        <p:nvPicPr>
          <p:cNvPr id="6" name="Picture 5" descr="tấm tiêu âm.jpg"/>
          <p:cNvPicPr>
            <a:picLocks noChangeAspect="1"/>
          </p:cNvPicPr>
          <p:nvPr/>
        </p:nvPicPr>
        <p:blipFill>
          <a:blip r:embed="rId4"/>
          <a:stretch>
            <a:fillRect/>
          </a:stretch>
        </p:blipFill>
        <p:spPr>
          <a:xfrm>
            <a:off x="4714876" y="5286388"/>
            <a:ext cx="4429124" cy="1285884"/>
          </a:xfrm>
          <a:prstGeom prst="rect">
            <a:avLst/>
          </a:prstGeo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322</Words>
  <Application>Microsoft Office PowerPoint</Application>
  <PresentationFormat>On-screen Show (4:3)</PresentationFormat>
  <Paragraphs>72</Paragraphs>
  <Slides>16</Slides>
  <Notes>0</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 Ô NHIỄM TIẾNG ỒN</vt:lpstr>
      <vt:lpstr>1.Thế nào là ô nhiễm tiếng ồn?</vt:lpstr>
      <vt:lpstr>2.Thực trạng ô nhiễm tiếng ồn</vt:lpstr>
      <vt:lpstr>Slide 5</vt:lpstr>
      <vt:lpstr>MỘT SỐ DẪN CHỨNG VỀ THỰC TRẠNG Ô NHIỄM TIẾNG ỒN</vt:lpstr>
      <vt:lpstr>3.TÁC HẠI CỦA Ô NHIỄM TIẾNG ỒN</vt:lpstr>
      <vt:lpstr>Slide 8</vt:lpstr>
      <vt:lpstr>4.CÁC CÁCH PHÒNG CHỐNG Ô NHIỄM TIẾNG ỒN</vt:lpstr>
      <vt:lpstr>Slide 10</vt:lpstr>
      <vt:lpstr>5.Vật liệu cách âm</vt:lpstr>
      <vt:lpstr>Slide 12</vt:lpstr>
      <vt:lpstr>6. XÁC ĐỊNH MỨC CỦA CÁC ÂM THANH THƯỜNG GẶP ĐỂ PHÒNG TRÁNH</vt:lpstr>
      <vt:lpstr>7.Một số hình ảnh vui cảnh báo về ô nhiễm tiếng ồn</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dc:creator>
  <cp:lastModifiedBy>ac</cp:lastModifiedBy>
  <cp:revision>16</cp:revision>
  <dcterms:created xsi:type="dcterms:W3CDTF">2018-01-03T12:53:26Z</dcterms:created>
  <dcterms:modified xsi:type="dcterms:W3CDTF">2018-01-03T15:29:31Z</dcterms:modified>
</cp:coreProperties>
</file>