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9" r:id="rId3"/>
    <p:sldId id="268" r:id="rId4"/>
    <p:sldId id="260" r:id="rId5"/>
    <p:sldId id="262" r:id="rId6"/>
    <p:sldId id="264" r:id="rId7"/>
    <p:sldId id="263" r:id="rId8"/>
    <p:sldId id="265" r:id="rId9"/>
    <p:sldId id="267" r:id="rId1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B35"/>
    <a:srgbClr val="D6D6C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7" d="100"/>
          <a:sy n="67" d="100"/>
        </p:scale>
        <p:origin x="1476" y="2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EDA941-EDD9-442B-B5E1-200DCFBA81EF}" type="datetimeFigureOut">
              <a:rPr lang="vi-VN" smtClean="0"/>
              <a:t>18/01/2018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EDA941-EDD9-442B-B5E1-200DCFBA81EF}" type="datetimeFigureOut">
              <a:rPr lang="vi-VN" smtClean="0"/>
              <a:t>18/01/2018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EDA941-EDD9-442B-B5E1-200DCFBA81EF}" type="datetimeFigureOut">
              <a:rPr lang="vi-VN" smtClean="0"/>
              <a:t>18/01/2018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EDA941-EDD9-442B-B5E1-200DCFBA81EF}" type="datetimeFigureOut">
              <a:rPr lang="vi-VN" smtClean="0"/>
              <a:t>18/01/2018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EDA941-EDD9-442B-B5E1-200DCFBA81EF}" type="datetimeFigureOut">
              <a:rPr lang="vi-VN" smtClean="0"/>
              <a:t>18/01/2018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EDA941-EDD9-442B-B5E1-200DCFBA81EF}" type="datetimeFigureOut">
              <a:rPr lang="vi-VN" smtClean="0"/>
              <a:t>18/01/2018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EDA941-EDD9-442B-B5E1-200DCFBA81EF}" type="datetimeFigureOut">
              <a:rPr lang="vi-VN" smtClean="0"/>
              <a:t>18/01/2018</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EDA941-EDD9-442B-B5E1-200DCFBA81EF}" type="datetimeFigureOut">
              <a:rPr lang="vi-VN" smtClean="0"/>
              <a:t>18/01/2018</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DA941-EDD9-442B-B5E1-200DCFBA81EF}" type="datetimeFigureOut">
              <a:rPr lang="vi-VN" smtClean="0"/>
              <a:t>18/01/2018</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EDA941-EDD9-442B-B5E1-200DCFBA81EF}" type="datetimeFigureOut">
              <a:rPr lang="vi-VN" smtClean="0"/>
              <a:t>18/01/2018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EDA941-EDD9-442B-B5E1-200DCFBA81EF}" type="datetimeFigureOut">
              <a:rPr lang="vi-VN" smtClean="0"/>
              <a:t>18/01/2018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9EDA78-61D8-49EF-B2E0-4002AA1C431E}" type="slidenum">
              <a:rPr lang="vi-VN" smtClean="0"/>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DA941-EDD9-442B-B5E1-200DCFBA81EF}" type="datetimeFigureOut">
              <a:rPr lang="vi-VN" smtClean="0"/>
              <a:t>18/01/2018</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EDA78-61D8-49EF-B2E0-4002AA1C431E}"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jpg"/>
          <p:cNvPicPr>
            <a:picLocks noGrp="1" noChangeAspect="1"/>
          </p:cNvPicPr>
          <p:nvPr>
            <p:ph idx="1"/>
          </p:nvPr>
        </p:nvPicPr>
        <p:blipFill>
          <a:blip r:embed="rId3"/>
          <a:stretch>
            <a:fillRect/>
          </a:stretch>
        </p:blipFill>
        <p:spPr>
          <a:xfrm>
            <a:off x="0" y="0"/>
            <a:ext cx="9144000" cy="6858000"/>
          </a:xfrm>
        </p:spPr>
        <p:style>
          <a:lnRef idx="1">
            <a:schemeClr val="accent2"/>
          </a:lnRef>
          <a:fillRef idx="3">
            <a:schemeClr val="accent2"/>
          </a:fillRef>
          <a:effectRef idx="2">
            <a:schemeClr val="accent2"/>
          </a:effectRef>
          <a:fontRef idx="minor">
            <a:schemeClr val="lt1"/>
          </a:fontRef>
        </p:style>
      </p:pic>
      <p:pic>
        <p:nvPicPr>
          <p:cNvPr id="5" name="Picture 4" descr="21554.gif"/>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transition>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8926" y="1285860"/>
            <a:ext cx="3429024" cy="5572140"/>
          </a:xfrm>
        </p:spPr>
        <p:txBody>
          <a:bodyPr>
            <a:noAutofit/>
          </a:bodyPr>
          <a:lstStyle/>
          <a:p>
            <a:pPr algn="l"/>
            <a:r>
              <a:rPr lang="vi-VN" sz="3600" b="1" dirty="0" smtClean="0">
                <a:solidFill>
                  <a:srgbClr val="C00000"/>
                </a:solidFill>
              </a:rPr>
              <a:t>Nhóm 5:</a:t>
            </a:r>
          </a:p>
          <a:p>
            <a:pPr algn="l"/>
            <a:r>
              <a:rPr lang="vi-VN" sz="3600" b="1" dirty="0" smtClean="0">
                <a:solidFill>
                  <a:schemeClr val="accent4">
                    <a:lumMod val="50000"/>
                  </a:schemeClr>
                </a:solidFill>
              </a:rPr>
              <a:t>-Ngọc Linh</a:t>
            </a:r>
          </a:p>
          <a:p>
            <a:pPr algn="l"/>
            <a:r>
              <a:rPr lang="vi-VN" sz="3600" b="1" dirty="0" smtClean="0">
                <a:solidFill>
                  <a:schemeClr val="accent4">
                    <a:lumMod val="50000"/>
                  </a:schemeClr>
                </a:solidFill>
              </a:rPr>
              <a:t>-Tuấn Hiệp</a:t>
            </a:r>
          </a:p>
          <a:p>
            <a:pPr algn="l"/>
            <a:r>
              <a:rPr lang="vi-VN" sz="3600" b="1" dirty="0" smtClean="0">
                <a:solidFill>
                  <a:schemeClr val="accent4">
                    <a:lumMod val="50000"/>
                  </a:schemeClr>
                </a:solidFill>
              </a:rPr>
              <a:t>-Nhật Lệ </a:t>
            </a:r>
          </a:p>
          <a:p>
            <a:pPr algn="l"/>
            <a:r>
              <a:rPr lang="vi-VN" sz="3600" b="1" dirty="0" smtClean="0">
                <a:solidFill>
                  <a:schemeClr val="accent4">
                    <a:lumMod val="50000"/>
                  </a:schemeClr>
                </a:solidFill>
              </a:rPr>
              <a:t>-Viết Hải</a:t>
            </a:r>
          </a:p>
          <a:p>
            <a:pPr algn="l"/>
            <a:r>
              <a:rPr lang="vi-VN" sz="3600" b="1" dirty="0" smtClean="0">
                <a:solidFill>
                  <a:schemeClr val="accent4">
                    <a:lumMod val="50000"/>
                  </a:schemeClr>
                </a:solidFill>
              </a:rPr>
              <a:t>-Tươi B</a:t>
            </a:r>
          </a:p>
          <a:p>
            <a:pPr algn="l"/>
            <a:r>
              <a:rPr lang="vi-VN" sz="3600" b="1" dirty="0" smtClean="0">
                <a:solidFill>
                  <a:schemeClr val="accent4">
                    <a:lumMod val="50000"/>
                  </a:schemeClr>
                </a:solidFill>
              </a:rPr>
              <a:t>-Doãn Bách</a:t>
            </a:r>
            <a:endParaRPr lang="vi-VN" sz="3600" b="1" dirty="0">
              <a:solidFill>
                <a:schemeClr val="accent4">
                  <a:lumMod val="50000"/>
                </a:schemeClr>
              </a:solidFill>
            </a:endParaRPr>
          </a:p>
        </p:txBody>
      </p:sp>
      <p:sp>
        <p:nvSpPr>
          <p:cNvPr id="2" name="Title 1"/>
          <p:cNvSpPr>
            <a:spLocks noGrp="1"/>
          </p:cNvSpPr>
          <p:nvPr>
            <p:ph type="ctrTitle"/>
          </p:nvPr>
        </p:nvSpPr>
        <p:spPr>
          <a:xfrm>
            <a:off x="0" y="1"/>
            <a:ext cx="9144000" cy="1285859"/>
          </a:xfrm>
        </p:spPr>
        <p:style>
          <a:lnRef idx="0">
            <a:schemeClr val="accent6"/>
          </a:lnRef>
          <a:fillRef idx="3">
            <a:schemeClr val="accent6"/>
          </a:fillRef>
          <a:effectRef idx="3">
            <a:schemeClr val="accent6"/>
          </a:effectRef>
          <a:fontRef idx="minor">
            <a:schemeClr val="lt1"/>
          </a:fontRef>
        </p:style>
        <p:txBody>
          <a:bodyPr/>
          <a:lstStyle/>
          <a:p>
            <a:r>
              <a:rPr lang="vi-VN" dirty="0" smtClean="0"/>
              <a:t>Trải nghiệm sáng tạo môn toán</a:t>
            </a:r>
            <a:endParaRPr lang="vi-VN" dirty="0"/>
          </a:p>
        </p:txBody>
      </p:sp>
      <p:pic>
        <p:nvPicPr>
          <p:cNvPr id="5" name="Picture 4" descr="1.gif"/>
          <p:cNvPicPr>
            <a:picLocks noChangeAspect="1"/>
          </p:cNvPicPr>
          <p:nvPr/>
        </p:nvPicPr>
        <p:blipFill>
          <a:blip r:embed="rId3"/>
          <a:stretch>
            <a:fillRect/>
          </a:stretch>
        </p:blipFill>
        <p:spPr>
          <a:xfrm>
            <a:off x="0" y="-1"/>
            <a:ext cx="9144000" cy="6858001"/>
          </a:xfrm>
          <a:prstGeom prst="rect">
            <a:avLst/>
          </a:prstGeom>
        </p:spPr>
      </p:pic>
    </p:spTree>
  </p:cSld>
  <p:clrMapOvr>
    <a:masterClrMapping/>
  </p:clrMapOvr>
  <p:transition spd="slow">
    <p:wipe dir="r"/>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o ph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0">
            <a:schemeClr val="accent3"/>
          </a:lnRef>
          <a:fillRef idx="3">
            <a:schemeClr val="accent3"/>
          </a:fillRef>
          <a:effectRef idx="3">
            <a:schemeClr val="accent3"/>
          </a:effectRef>
          <a:fontRef idx="minor">
            <a:schemeClr val="lt1"/>
          </a:fontRef>
        </p:style>
        <p:txBody>
          <a:bodyPr/>
          <a:lstStyle/>
          <a:p>
            <a:r>
              <a:rPr lang="vi-VN" dirty="0" smtClean="0"/>
              <a:t>1.Chỉ số BMI là gì?</a:t>
            </a:r>
            <a:endParaRPr lang="vi-VN" dirty="0"/>
          </a:p>
        </p:txBody>
      </p:sp>
      <p:pic>
        <p:nvPicPr>
          <p:cNvPr id="5" name="Picture 4" descr="3.jpeg"/>
          <p:cNvPicPr>
            <a:picLocks noChangeAspect="1"/>
          </p:cNvPicPr>
          <p:nvPr/>
        </p:nvPicPr>
        <p:blipFill>
          <a:blip r:embed="rId3"/>
          <a:stretch>
            <a:fillRect/>
          </a:stretch>
        </p:blipFill>
        <p:spPr>
          <a:xfrm>
            <a:off x="0" y="1142984"/>
            <a:ext cx="9144000" cy="5715016"/>
          </a:xfrm>
          <a:prstGeom prst="rect">
            <a:avLst/>
          </a:prstGeom>
        </p:spPr>
      </p:pic>
      <p:sp>
        <p:nvSpPr>
          <p:cNvPr id="3" name="Content Placeholder 2"/>
          <p:cNvSpPr>
            <a:spLocks noGrp="1"/>
          </p:cNvSpPr>
          <p:nvPr>
            <p:ph idx="1"/>
          </p:nvPr>
        </p:nvSpPr>
        <p:spPr>
          <a:xfrm>
            <a:off x="107504" y="1340768"/>
            <a:ext cx="8856984" cy="5517232"/>
          </a:xfrm>
        </p:spPr>
        <p:txBody>
          <a:bodyPr/>
          <a:lstStyle/>
          <a:p>
            <a:r>
              <a:rPr lang="vi-VN" b="1" dirty="0" smtClean="0">
                <a:solidFill>
                  <a:srgbClr val="FF0000"/>
                </a:solidFill>
              </a:rPr>
              <a:t>BMI là cách viết tắt của Body Mass Index thường gọi là chỉ số cơ thể được dùng để xác định tình trạng cơ thể của một con người (thường dùng để tính mức độ béo phì)</a:t>
            </a:r>
            <a:endParaRPr lang="vi-VN" b="1" dirty="0">
              <a:solidFill>
                <a:srgbClr val="FF0000"/>
              </a:solidFill>
            </a:endParaRPr>
          </a:p>
        </p:txBody>
      </p:sp>
      <p:pic>
        <p:nvPicPr>
          <p:cNvPr id="8" name="Picture 7" descr="223.gif"/>
          <p:cNvPicPr>
            <a:picLocks noChangeAspect="1"/>
          </p:cNvPicPr>
          <p:nvPr/>
        </p:nvPicPr>
        <p:blipFill>
          <a:blip r:embed="rId4"/>
          <a:stretch>
            <a:fillRect/>
          </a:stretch>
        </p:blipFill>
        <p:spPr>
          <a:xfrm>
            <a:off x="-23124" y="0"/>
            <a:ext cx="9167123" cy="6858000"/>
          </a:xfrm>
          <a:prstGeom prst="rect">
            <a:avLst/>
          </a:prstGeom>
        </p:spPr>
      </p:pic>
    </p:spTree>
  </p:cSld>
  <p:clrMapOvr>
    <a:masterClrMapping/>
  </p:clrMapOvr>
  <p:transition spd="slow">
    <p:wheel spokes="2"/>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style>
          <a:lnRef idx="0">
            <a:schemeClr val="accent2"/>
          </a:lnRef>
          <a:fillRef idx="3">
            <a:schemeClr val="accent2"/>
          </a:fillRef>
          <a:effectRef idx="3">
            <a:schemeClr val="accent2"/>
          </a:effectRef>
          <a:fontRef idx="minor">
            <a:schemeClr val="lt1"/>
          </a:fontRef>
        </p:style>
        <p:txBody>
          <a:bodyPr/>
          <a:lstStyle/>
          <a:p>
            <a:r>
              <a:rPr lang="vi-VN" dirty="0" smtClean="0"/>
              <a:t>2.Cách tính chỉ số BMI</a:t>
            </a:r>
            <a:endParaRPr lang="vi-VN" dirty="0"/>
          </a:p>
        </p:txBody>
      </p:sp>
      <p:pic>
        <p:nvPicPr>
          <p:cNvPr id="7" name="Picture 6" descr="111.png"/>
          <p:cNvPicPr>
            <a:picLocks noChangeAspect="1"/>
          </p:cNvPicPr>
          <p:nvPr/>
        </p:nvPicPr>
        <p:blipFill>
          <a:blip r:embed="rId3"/>
          <a:stretch>
            <a:fillRect/>
          </a:stretch>
        </p:blipFill>
        <p:spPr>
          <a:xfrm>
            <a:off x="0" y="3786190"/>
            <a:ext cx="9144000" cy="2719170"/>
          </a:xfrm>
          <a:prstGeom prst="rect">
            <a:avLst/>
          </a:prstGeom>
        </p:spPr>
      </p:pic>
      <p:pic>
        <p:nvPicPr>
          <p:cNvPr id="6" name="Content Placeholder 5" descr="2.jpg"/>
          <p:cNvPicPr>
            <a:picLocks noGrp="1" noChangeAspect="1"/>
          </p:cNvPicPr>
          <p:nvPr>
            <p:ph idx="1"/>
          </p:nvPr>
        </p:nvPicPr>
        <p:blipFill>
          <a:blip r:embed="rId4"/>
          <a:stretch>
            <a:fillRect/>
          </a:stretch>
        </p:blipFill>
        <p:spPr>
          <a:xfrm>
            <a:off x="0" y="1571612"/>
            <a:ext cx="9144000" cy="1643074"/>
          </a:xfrm>
        </p:spPr>
      </p:pic>
      <p:pic>
        <p:nvPicPr>
          <p:cNvPr id="8" name="Picture 7" descr="11.gif"/>
          <p:cNvPicPr>
            <a:picLocks noChangeAspect="1"/>
          </p:cNvPicPr>
          <p:nvPr/>
        </p:nvPicPr>
        <p:blipFill>
          <a:blip r:embed="rId5"/>
          <a:stretch>
            <a:fillRect/>
          </a:stretch>
        </p:blipFill>
        <p:spPr>
          <a:xfrm>
            <a:off x="0" y="0"/>
            <a:ext cx="9144000" cy="6858000"/>
          </a:xfrm>
          <a:prstGeom prst="rect">
            <a:avLst/>
          </a:prstGeom>
        </p:spPr>
      </p:pic>
    </p:spTree>
  </p:cSld>
  <p:clrMapOvr>
    <a:masterClrMapping/>
  </p:clrMapOvr>
  <p:transition spd="slow">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4422"/>
          </a:xfrm>
        </p:spPr>
        <p:style>
          <a:lnRef idx="1">
            <a:schemeClr val="accent2"/>
          </a:lnRef>
          <a:fillRef idx="2">
            <a:schemeClr val="accent2"/>
          </a:fillRef>
          <a:effectRef idx="1">
            <a:schemeClr val="accent2"/>
          </a:effectRef>
          <a:fontRef idx="minor">
            <a:schemeClr val="dk1"/>
          </a:fontRef>
        </p:style>
        <p:txBody>
          <a:bodyPr/>
          <a:lstStyle/>
          <a:p>
            <a:r>
              <a:rPr lang="vi-VN" dirty="0" smtClean="0"/>
              <a:t>3.Chỉ số BMI theo tuổi</a:t>
            </a:r>
            <a:endParaRPr lang="vi-VN" dirty="0"/>
          </a:p>
        </p:txBody>
      </p:sp>
      <p:pic>
        <p:nvPicPr>
          <p:cNvPr id="4" name="Content Placeholder 3" descr="5.jpg"/>
          <p:cNvPicPr>
            <a:picLocks noGrp="1" noChangeAspect="1"/>
          </p:cNvPicPr>
          <p:nvPr>
            <p:ph idx="1"/>
          </p:nvPr>
        </p:nvPicPr>
        <p:blipFill>
          <a:blip r:embed="rId3"/>
          <a:stretch>
            <a:fillRect/>
          </a:stretch>
        </p:blipFill>
        <p:spPr>
          <a:xfrm>
            <a:off x="0" y="1478447"/>
            <a:ext cx="9144000" cy="5379553"/>
          </a:xfrm>
        </p:spPr>
      </p:pic>
      <p:pic>
        <p:nvPicPr>
          <p:cNvPr id="7" name="Picture 6" descr="223.gif"/>
          <p:cNvPicPr>
            <a:picLocks noChangeAspect="1"/>
          </p:cNvPicPr>
          <p:nvPr/>
        </p:nvPicPr>
        <p:blipFill>
          <a:blip r:embed="rId4"/>
          <a:stretch>
            <a:fillRect/>
          </a:stretch>
        </p:blipFill>
        <p:spPr>
          <a:xfrm>
            <a:off x="-1044624" y="-385714"/>
            <a:ext cx="10188624" cy="7243713"/>
          </a:xfrm>
          <a:prstGeom prst="rect">
            <a:avLst/>
          </a:prstGeom>
        </p:spPr>
      </p:pic>
    </p:spTree>
  </p:cSld>
  <p:clrMapOvr>
    <a:masterClrMapping/>
  </p:clrMapOvr>
  <p:transition spd="slow">
    <p:sndAc>
      <p:stSnd>
        <p:snd r:embed="rId2"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0">
            <a:schemeClr val="accent4"/>
          </a:lnRef>
          <a:fillRef idx="3">
            <a:schemeClr val="accent4"/>
          </a:fillRef>
          <a:effectRef idx="3">
            <a:schemeClr val="accent4"/>
          </a:effectRef>
          <a:fontRef idx="minor">
            <a:schemeClr val="lt1"/>
          </a:fontRef>
        </p:style>
        <p:txBody>
          <a:bodyPr/>
          <a:lstStyle/>
          <a:p>
            <a:r>
              <a:rPr lang="vi-VN" dirty="0" smtClean="0"/>
              <a:t>4.Biểu đồ BMI</a:t>
            </a:r>
            <a:endParaRPr lang="vi-VN" dirty="0"/>
          </a:p>
        </p:txBody>
      </p:sp>
      <p:pic>
        <p:nvPicPr>
          <p:cNvPr id="6" name="Content Placeholder 5" descr="4.jpg"/>
          <p:cNvPicPr>
            <a:picLocks noGrp="1" noChangeAspect="1"/>
          </p:cNvPicPr>
          <p:nvPr>
            <p:ph idx="1"/>
          </p:nvPr>
        </p:nvPicPr>
        <p:blipFill>
          <a:blip r:embed="rId3"/>
          <a:stretch>
            <a:fillRect/>
          </a:stretch>
        </p:blipFill>
        <p:spPr>
          <a:xfrm>
            <a:off x="0" y="1214438"/>
            <a:ext cx="9143999" cy="5643562"/>
          </a:xfrm>
        </p:spPr>
      </p:pic>
      <p:pic>
        <p:nvPicPr>
          <p:cNvPr id="7" name="Picture 6" descr="132.gif"/>
          <p:cNvPicPr>
            <a:picLocks noChangeAspect="1"/>
          </p:cNvPicPr>
          <p:nvPr/>
        </p:nvPicPr>
        <p:blipFill>
          <a:blip r:embed="rId4"/>
          <a:stretch>
            <a:fillRect/>
          </a:stretch>
        </p:blipFill>
        <p:spPr>
          <a:xfrm>
            <a:off x="0" y="61209"/>
            <a:ext cx="9144000" cy="6796791"/>
          </a:xfrm>
          <a:prstGeom prst="rect">
            <a:avLst/>
          </a:prstGeom>
        </p:spPr>
      </p:pic>
    </p:spTree>
  </p:cSld>
  <p:clrMapOvr>
    <a:masterClrMapping/>
  </p:clrMapOvr>
  <p:transition spd="slow">
    <p:pull dir="rd"/>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1">
            <a:schemeClr val="accent5"/>
          </a:lnRef>
          <a:fillRef idx="2">
            <a:schemeClr val="accent5"/>
          </a:fillRef>
          <a:effectRef idx="1">
            <a:schemeClr val="accent5"/>
          </a:effectRef>
          <a:fontRef idx="minor">
            <a:schemeClr val="dk1"/>
          </a:fontRef>
        </p:style>
        <p:txBody>
          <a:bodyPr/>
          <a:lstStyle/>
          <a:p>
            <a:r>
              <a:rPr lang="vi-VN" dirty="0" smtClean="0"/>
              <a:t>5.Bảng tần số BMI</a:t>
            </a:r>
            <a:endParaRPr lang="vi-VN" dirty="0"/>
          </a:p>
        </p:txBody>
      </p:sp>
      <p:pic>
        <p:nvPicPr>
          <p:cNvPr id="4" name="Content Placeholder 3" descr="7.jpg"/>
          <p:cNvPicPr>
            <a:picLocks noGrp="1" noChangeAspect="1"/>
          </p:cNvPicPr>
          <p:nvPr>
            <p:ph idx="1"/>
          </p:nvPr>
        </p:nvPicPr>
        <p:blipFill>
          <a:blip r:embed="rId3"/>
          <a:stretch>
            <a:fillRect/>
          </a:stretch>
        </p:blipFill>
        <p:spPr>
          <a:xfrm>
            <a:off x="0" y="1214422"/>
            <a:ext cx="4214810" cy="5643578"/>
          </a:xfrm>
        </p:spPr>
      </p:pic>
      <p:pic>
        <p:nvPicPr>
          <p:cNvPr id="5" name="Picture 4" descr="222222.jpg"/>
          <p:cNvPicPr>
            <a:picLocks noChangeAspect="1"/>
          </p:cNvPicPr>
          <p:nvPr/>
        </p:nvPicPr>
        <p:blipFill>
          <a:blip r:embed="rId4"/>
          <a:stretch>
            <a:fillRect/>
          </a:stretch>
        </p:blipFill>
        <p:spPr>
          <a:xfrm>
            <a:off x="4286248" y="1214422"/>
            <a:ext cx="4857752" cy="5643578"/>
          </a:xfrm>
          <a:prstGeom prst="rect">
            <a:avLst/>
          </a:prstGeom>
        </p:spPr>
      </p:pic>
      <p:pic>
        <p:nvPicPr>
          <p:cNvPr id="6" name="Picture 5" descr="4546.gif"/>
          <p:cNvPicPr>
            <a:picLocks noChangeAspect="1"/>
          </p:cNvPicPr>
          <p:nvPr/>
        </p:nvPicPr>
        <p:blipFill>
          <a:blip r:embed="rId5"/>
          <a:stretch>
            <a:fillRect/>
          </a:stretch>
        </p:blipFill>
        <p:spPr>
          <a:xfrm>
            <a:off x="0" y="0"/>
            <a:ext cx="9144000" cy="6858000"/>
          </a:xfrm>
          <a:prstGeom prst="rect">
            <a:avLst/>
          </a:prstGeom>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jpg"/>
          <p:cNvPicPr>
            <a:picLocks noGrp="1" noChangeAspect="1"/>
          </p:cNvPicPr>
          <p:nvPr>
            <p:ph idx="1"/>
          </p:nvPr>
        </p:nvPicPr>
        <p:blipFill>
          <a:blip r:embed="rId3"/>
          <a:stretch>
            <a:fillRect/>
          </a:stretch>
        </p:blipFill>
        <p:spPr>
          <a:xfrm>
            <a:off x="192" y="0"/>
            <a:ext cx="9143808" cy="6858000"/>
          </a:xfrm>
        </p:spPr>
      </p:pic>
      <p:sp>
        <p:nvSpPr>
          <p:cNvPr id="2" name="Title 1"/>
          <p:cNvSpPr>
            <a:spLocks noGrp="1"/>
          </p:cNvSpPr>
          <p:nvPr>
            <p:ph type="title"/>
          </p:nvPr>
        </p:nvSpPr>
        <p:spPr>
          <a:xfrm>
            <a:off x="-108520" y="0"/>
            <a:ext cx="9144000" cy="1412776"/>
          </a:xfrm>
        </p:spPr>
        <p:txBody>
          <a:bodyPr>
            <a:noAutofit/>
          </a:bodyPr>
          <a:lstStyle/>
          <a:p>
            <a:r>
              <a:rPr lang="vi-VN" b="1" dirty="0" smtClean="0">
                <a:solidFill>
                  <a:schemeClr val="tx1">
                    <a:lumMod val="95000"/>
                    <a:lumOff val="5000"/>
                  </a:schemeClr>
                </a:solidFill>
              </a:rPr>
              <a:t>Bài thuyết trình của chúng em đến đây là </a:t>
            </a:r>
            <a:r>
              <a:rPr lang="vi-VN" b="1" dirty="0" smtClean="0">
                <a:solidFill>
                  <a:schemeClr val="tx1">
                    <a:lumMod val="95000"/>
                    <a:lumOff val="5000"/>
                  </a:schemeClr>
                </a:solidFill>
              </a:rPr>
              <a:t>hết</a:t>
            </a:r>
            <a:r>
              <a:rPr lang="en-US" b="1" dirty="0" smtClean="0">
                <a:solidFill>
                  <a:schemeClr val="tx1">
                    <a:lumMod val="95000"/>
                    <a:lumOff val="5000"/>
                  </a:schemeClr>
                </a:solidFill>
              </a:rPr>
              <a:t> </a:t>
            </a:r>
            <a:r>
              <a:rPr lang="en-US" b="1" dirty="0" err="1" smtClean="0">
                <a:solidFill>
                  <a:schemeClr val="tx1">
                    <a:lumMod val="95000"/>
                    <a:lumOff val="5000"/>
                  </a:schemeClr>
                </a:solidFill>
              </a:rPr>
              <a:t>cảm</a:t>
            </a:r>
            <a:r>
              <a:rPr lang="en-US" b="1" dirty="0" smtClean="0">
                <a:solidFill>
                  <a:schemeClr val="tx1">
                    <a:lumMod val="95000"/>
                    <a:lumOff val="5000"/>
                  </a:schemeClr>
                </a:solidFill>
              </a:rPr>
              <a:t> </a:t>
            </a:r>
            <a:r>
              <a:rPr lang="en-US" b="1" dirty="0" err="1" smtClean="0">
                <a:solidFill>
                  <a:schemeClr val="tx1">
                    <a:lumMod val="95000"/>
                    <a:lumOff val="5000"/>
                  </a:schemeClr>
                </a:solidFill>
              </a:rPr>
              <a:t>ơn</a:t>
            </a:r>
            <a:r>
              <a:rPr lang="en-US" b="1" dirty="0" smtClean="0">
                <a:solidFill>
                  <a:schemeClr val="tx1">
                    <a:lumMod val="95000"/>
                    <a:lumOff val="5000"/>
                  </a:schemeClr>
                </a:solidFill>
              </a:rPr>
              <a:t> </a:t>
            </a:r>
            <a:r>
              <a:rPr lang="en-US" b="1" dirty="0" err="1" smtClean="0">
                <a:solidFill>
                  <a:schemeClr val="tx1">
                    <a:lumMod val="95000"/>
                    <a:lumOff val="5000"/>
                  </a:schemeClr>
                </a:solidFill>
              </a:rPr>
              <a:t>mọi</a:t>
            </a:r>
            <a:r>
              <a:rPr lang="en-US" b="1" dirty="0" smtClean="0">
                <a:solidFill>
                  <a:schemeClr val="tx1">
                    <a:lumMod val="95000"/>
                    <a:lumOff val="5000"/>
                  </a:schemeClr>
                </a:solidFill>
              </a:rPr>
              <a:t> </a:t>
            </a:r>
            <a:r>
              <a:rPr lang="en-US" b="1" dirty="0" err="1" smtClean="0">
                <a:solidFill>
                  <a:schemeClr val="tx1">
                    <a:lumMod val="95000"/>
                    <a:lumOff val="5000"/>
                  </a:schemeClr>
                </a:solidFill>
              </a:rPr>
              <a:t>người</a:t>
            </a:r>
            <a:r>
              <a:rPr lang="en-US" b="1" dirty="0" smtClean="0">
                <a:solidFill>
                  <a:schemeClr val="tx1">
                    <a:lumMod val="95000"/>
                    <a:lumOff val="5000"/>
                  </a:schemeClr>
                </a:solidFill>
              </a:rPr>
              <a:t> </a:t>
            </a:r>
            <a:r>
              <a:rPr lang="en-US" b="1" dirty="0" err="1" smtClean="0">
                <a:solidFill>
                  <a:schemeClr val="tx1">
                    <a:lumMod val="95000"/>
                    <a:lumOff val="5000"/>
                  </a:schemeClr>
                </a:solidFill>
              </a:rPr>
              <a:t>đã</a:t>
            </a:r>
            <a:r>
              <a:rPr lang="en-US" b="1" dirty="0" smtClean="0">
                <a:solidFill>
                  <a:schemeClr val="tx1">
                    <a:lumMod val="95000"/>
                    <a:lumOff val="5000"/>
                  </a:schemeClr>
                </a:solidFill>
              </a:rPr>
              <a:t> </a:t>
            </a:r>
            <a:r>
              <a:rPr lang="en-US" b="1" dirty="0" err="1" smtClean="0">
                <a:solidFill>
                  <a:schemeClr val="tx1">
                    <a:lumMod val="95000"/>
                    <a:lumOff val="5000"/>
                  </a:schemeClr>
                </a:solidFill>
              </a:rPr>
              <a:t>chú</a:t>
            </a:r>
            <a:r>
              <a:rPr lang="en-US" b="1" dirty="0" smtClean="0">
                <a:solidFill>
                  <a:schemeClr val="tx1">
                    <a:lumMod val="95000"/>
                    <a:lumOff val="5000"/>
                  </a:schemeClr>
                </a:solidFill>
              </a:rPr>
              <a:t> ý</a:t>
            </a:r>
            <a:endParaRPr lang="vi-VN" b="1" dirty="0">
              <a:solidFill>
                <a:schemeClr val="tx1">
                  <a:lumMod val="95000"/>
                  <a:lumOff val="5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5" y="0"/>
            <a:ext cx="9144000" cy="6860827"/>
          </a:xfrm>
          <a:prstGeom prst="rect">
            <a:avLst/>
          </a:prstGeom>
        </p:spPr>
      </p:pic>
    </p:spTree>
  </p:cSld>
  <p:clrMapOvr>
    <a:masterClrMapping/>
  </p:clrMapOvr>
  <p:transition spd="slow">
    <p:split orient="vert" dir="i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106</Words>
  <Application>Microsoft Office PowerPoint</Application>
  <PresentationFormat>On-screen Show (4:3)</PresentationFormat>
  <Paragraphs>15</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Trải nghiệm sáng tạo môn toán</vt:lpstr>
      <vt:lpstr>PowerPoint Presentation</vt:lpstr>
      <vt:lpstr>1.Chỉ số BMI là gì?</vt:lpstr>
      <vt:lpstr>2.Cách tính chỉ số BMI</vt:lpstr>
      <vt:lpstr>3.Chỉ số BMI theo tuổi</vt:lpstr>
      <vt:lpstr>4.Biểu đồ BMI</vt:lpstr>
      <vt:lpstr>5.Bảng tần số BMI</vt:lpstr>
      <vt:lpstr>Bài thuyết trình của chúng em đến đây là hết cảm ơn mọi người đã chú 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dc:creator>
  <cp:lastModifiedBy>Administrator</cp:lastModifiedBy>
  <cp:revision>15</cp:revision>
  <dcterms:created xsi:type="dcterms:W3CDTF">2018-01-15T13:07:04Z</dcterms:created>
  <dcterms:modified xsi:type="dcterms:W3CDTF">2018-01-19T06:50:06Z</dcterms:modified>
</cp:coreProperties>
</file>