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9" r:id="rId9"/>
    <p:sldId id="270" r:id="rId10"/>
    <p:sldId id="271" r:id="rId11"/>
    <p:sldId id="272" r:id="rId12"/>
    <p:sldId id="295" r:id="rId13"/>
    <p:sldId id="285" r:id="rId14"/>
    <p:sldId id="286" r:id="rId15"/>
    <p:sldId id="293" r:id="rId16"/>
    <p:sldId id="287" r:id="rId17"/>
    <p:sldId id="288" r:id="rId18"/>
    <p:sldId id="280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2DC8B-9914-485A-95DC-AA80F9977A83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DC460-18C8-4C72-9671-5B34F8EA3B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1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0C4A-2346-4069-A40D-AC70A9F4BEA0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0B7-DE30-4814-9D88-B5038921EB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0C4A-2346-4069-A40D-AC70A9F4BEA0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0B7-DE30-4814-9D88-B5038921EB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0C4A-2346-4069-A40D-AC70A9F4BEA0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0B7-DE30-4814-9D88-B5038921EB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0C4A-2346-4069-A40D-AC70A9F4BEA0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0B7-DE30-4814-9D88-B5038921EB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0C4A-2346-4069-A40D-AC70A9F4BEA0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0B7-DE30-4814-9D88-B5038921EB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0C4A-2346-4069-A40D-AC70A9F4BEA0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0B7-DE30-4814-9D88-B5038921EB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0C4A-2346-4069-A40D-AC70A9F4BEA0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0B7-DE30-4814-9D88-B5038921EB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0C4A-2346-4069-A40D-AC70A9F4BEA0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0B7-DE30-4814-9D88-B5038921EB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0C4A-2346-4069-A40D-AC70A9F4BEA0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0B7-DE30-4814-9D88-B5038921EB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0C4A-2346-4069-A40D-AC70A9F4BEA0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0B7-DE30-4814-9D88-B5038921EB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0C4A-2346-4069-A40D-AC70A9F4BEA0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50B7-DE30-4814-9D88-B5038921EB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0C4A-2346-4069-A40D-AC70A9F4BEA0}" type="datetimeFigureOut">
              <a:rPr lang="en-GB" smtClean="0"/>
              <a:pPr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F50B7-DE30-4814-9D88-B5038921EBB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3.xml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14.xml"/><Relationship Id="rId10" Type="http://schemas.openxmlformats.org/officeDocument/2006/relationships/slide" Target="slide18.xml"/><Relationship Id="rId4" Type="http://schemas.openxmlformats.org/officeDocument/2006/relationships/audio" Target="../media/audio2.wav"/><Relationship Id="rId9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 descr="Graphic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67544" y="1162050"/>
            <a:ext cx="8208912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HelvetInsH"/>
              </a:rPr>
              <a:t>CHµO </a:t>
            </a:r>
            <a:r>
              <a:rPr lang="es-E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HelvetInsH"/>
              </a:rPr>
              <a:t>MõNG</a:t>
            </a:r>
            <a:r>
              <a:rPr lang="es-E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HelvetInsH"/>
              </a:rPr>
              <a:t> C¸C THµY, C¤ GI¸O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.VnHelvetInsH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62000" y="2420888"/>
            <a:ext cx="7772400" cy="827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CïNG TOµN THÓ C¸C EM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ahamasBH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990600" y="3581400"/>
            <a:ext cx="7315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73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5180999"/>
            <a:ext cx="71741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Quỳnh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3428999"/>
            <a:ext cx="71649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GVG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TP</a:t>
            </a:r>
          </a:p>
          <a:p>
            <a:pPr algn="ctr"/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2017-2018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 descr="A07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438400" y="10668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53287" name="Line 7"/>
          <p:cNvSpPr>
            <a:spLocks noChangeShapeType="1"/>
          </p:cNvSpPr>
          <p:nvPr/>
        </p:nvSpPr>
        <p:spPr bwMode="auto">
          <a:xfrm flipH="1">
            <a:off x="1905000" y="1447800"/>
            <a:ext cx="14478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2590800" y="2133600"/>
            <a:ext cx="1371600" cy="3352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/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/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Vai trò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uan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trọng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của con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gười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</a:endParaRPr>
          </a:p>
          <a:p>
            <a:pPr algn="ctr"/>
            <a:endParaRPr lang="en-US" sz="2400" dirty="0">
              <a:latin typeface="Arial" charset="0"/>
            </a:endParaRPr>
          </a:p>
          <a:p>
            <a:pPr algn="ctr"/>
            <a:endParaRPr lang="en-US" sz="2400" dirty="0">
              <a:latin typeface="Arial" charset="0"/>
            </a:endParaRPr>
          </a:p>
          <a:p>
            <a:pPr algn="ctr"/>
            <a:endParaRPr lang="en-US" sz="1800" dirty="0">
              <a:latin typeface="Arial" charset="0"/>
            </a:endParaRPr>
          </a:p>
          <a:p>
            <a:pPr algn="ctr"/>
            <a:endParaRPr lang="en-US" sz="1800" dirty="0">
              <a:latin typeface="Arial" charset="0"/>
            </a:endParaRPr>
          </a:p>
          <a:p>
            <a:pPr algn="ctr"/>
            <a:endParaRPr lang="en-US" sz="1800" dirty="0">
              <a:latin typeface="Arial" charset="0"/>
            </a:endParaRPr>
          </a:p>
          <a:p>
            <a:pPr algn="ctr"/>
            <a:endParaRPr lang="en-US" sz="1800" dirty="0">
              <a:latin typeface="Arial" charset="0"/>
            </a:endParaRPr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4191000" y="2133600"/>
            <a:ext cx="1447800" cy="3352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Bối cảnh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và những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nhiệm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vụ của đất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nước</a:t>
            </a:r>
          </a:p>
          <a:p>
            <a:pPr algn="ctr"/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/>
            <a:endParaRPr lang="en-US" sz="2400" dirty="0">
              <a:latin typeface="Arial" charset="0"/>
            </a:endParaRPr>
          </a:p>
          <a:p>
            <a:pPr algn="ctr"/>
            <a:endParaRPr lang="en-US" sz="2400" dirty="0">
              <a:latin typeface="Arial" charset="0"/>
            </a:endParaRPr>
          </a:p>
          <a:p>
            <a:pPr algn="ctr"/>
            <a:endParaRPr lang="en-US" sz="1800" dirty="0">
              <a:latin typeface="Arial" charset="0"/>
            </a:endParaRPr>
          </a:p>
          <a:p>
            <a:pPr algn="ctr"/>
            <a:endParaRPr lang="en-US" sz="1800" dirty="0">
              <a:latin typeface="Arial" charset="0"/>
            </a:endParaRPr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5867400" y="2133600"/>
            <a:ext cx="1447800" cy="3352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b="1">
              <a:solidFill>
                <a:srgbClr val="0000FF"/>
              </a:solidFill>
              <a:latin typeface="Arial" charset="0"/>
            </a:endParaRPr>
          </a:p>
          <a:p>
            <a:pPr algn="ctr"/>
            <a:endParaRPr lang="en-US" sz="2400" b="1">
              <a:solidFill>
                <a:srgbClr val="0000FF"/>
              </a:solidFill>
              <a:latin typeface="Arial" charset="0"/>
            </a:endParaRPr>
          </a:p>
          <a:p>
            <a:pPr algn="ctr"/>
            <a:endParaRPr lang="en-US" sz="2400" b="1">
              <a:solidFill>
                <a:srgbClr val="0000FF"/>
              </a:solidFill>
              <a:latin typeface="Arial" charset="0"/>
            </a:endParaRPr>
          </a:p>
          <a:p>
            <a:pPr algn="ctr"/>
            <a:endParaRPr lang="en-US" sz="2400" b="1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Những</a:t>
            </a:r>
          </a:p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điểm</a:t>
            </a:r>
          </a:p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mạnh và </a:t>
            </a:r>
          </a:p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yếu </a:t>
            </a:r>
          </a:p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của con</a:t>
            </a:r>
          </a:p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</a:p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Việt Nam</a:t>
            </a:r>
          </a:p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endParaRPr lang="en-US" sz="2400">
              <a:latin typeface="Arial" charset="0"/>
            </a:endParaRPr>
          </a:p>
          <a:p>
            <a:pPr algn="ctr"/>
            <a:endParaRPr lang="en-US" sz="1800">
              <a:latin typeface="Arial" charset="0"/>
            </a:endParaRPr>
          </a:p>
          <a:p>
            <a:pPr algn="ctr"/>
            <a:endParaRPr lang="en-US" sz="1800">
              <a:latin typeface="Arial" charset="0"/>
            </a:endParaRPr>
          </a:p>
          <a:p>
            <a:pPr algn="ctr"/>
            <a:endParaRPr lang="en-US" sz="1800">
              <a:latin typeface="Arial" charset="0"/>
            </a:endParaRPr>
          </a:p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7543800" y="2133600"/>
            <a:ext cx="1371600" cy="3352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Nhiệm vụ</a:t>
            </a:r>
          </a:p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cần thiết</a:t>
            </a:r>
          </a:p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353292" name="Rectangle 12"/>
          <p:cNvSpPr>
            <a:spLocks noChangeArrowheads="1"/>
          </p:cNvSpPr>
          <p:nvPr/>
        </p:nvSpPr>
        <p:spPr bwMode="auto">
          <a:xfrm>
            <a:off x="228600" y="2133600"/>
            <a:ext cx="1981200" cy="3429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Nhận ra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những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điểm mạnh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để rèn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thói quen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tốt bước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vào nền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kinh tế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mới</a:t>
            </a:r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 flipH="1">
            <a:off x="3276600" y="1428736"/>
            <a:ext cx="866772" cy="70486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>
            <a:off x="4572000" y="1428736"/>
            <a:ext cx="381000" cy="70486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>
            <a:off x="5029200" y="1447800"/>
            <a:ext cx="1676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6072198" y="1428736"/>
            <a:ext cx="2176458" cy="68103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1828800" y="5105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2057400" y="1219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1000100" y="905516"/>
            <a:ext cx="7643866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CHUẨN BỊ HÀNH TRANG VÀO THẾ KỈ MỚI</a:t>
            </a:r>
          </a:p>
        </p:txBody>
      </p:sp>
      <p:grpSp>
        <p:nvGrpSpPr>
          <p:cNvPr id="353300" name="Group 20"/>
          <p:cNvGrpSpPr>
            <a:grpSpLocks/>
          </p:cNvGrpSpPr>
          <p:nvPr/>
        </p:nvGrpSpPr>
        <p:grpSpPr bwMode="auto">
          <a:xfrm>
            <a:off x="3124200" y="5486400"/>
            <a:ext cx="4038600" cy="909638"/>
            <a:chOff x="1968" y="3456"/>
            <a:chExt cx="2544" cy="573"/>
          </a:xfrm>
        </p:grpSpPr>
        <p:sp>
          <p:nvSpPr>
            <p:cNvPr id="15390" name="AutoShape 21"/>
            <p:cNvSpPr>
              <a:spLocks/>
            </p:cNvSpPr>
            <p:nvPr/>
          </p:nvSpPr>
          <p:spPr bwMode="auto">
            <a:xfrm rot="-5400000">
              <a:off x="3096" y="2328"/>
              <a:ext cx="288" cy="2544"/>
            </a:xfrm>
            <a:prstGeom prst="leftBrace">
              <a:avLst>
                <a:gd name="adj1" fmla="val 73611"/>
                <a:gd name="adj2" fmla="val 50000"/>
              </a:avLst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Text Box 22"/>
            <p:cNvSpPr txBox="1">
              <a:spLocks noChangeArrowheads="1"/>
            </p:cNvSpPr>
            <p:nvPr/>
          </p:nvSpPr>
          <p:spPr bwMode="auto">
            <a:xfrm>
              <a:off x="2304" y="3792"/>
              <a:ext cx="1728" cy="2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  <a:latin typeface="Arial" charset="0"/>
                </a:rPr>
                <a:t>Giải quyết vấn đề</a:t>
              </a:r>
            </a:p>
          </p:txBody>
        </p:sp>
      </p:grpSp>
      <p:grpSp>
        <p:nvGrpSpPr>
          <p:cNvPr id="353303" name="Group 23"/>
          <p:cNvGrpSpPr>
            <a:grpSpLocks/>
          </p:cNvGrpSpPr>
          <p:nvPr/>
        </p:nvGrpSpPr>
        <p:grpSpPr bwMode="auto">
          <a:xfrm>
            <a:off x="7162800" y="5562600"/>
            <a:ext cx="1981200" cy="757238"/>
            <a:chOff x="4512" y="3504"/>
            <a:chExt cx="1248" cy="477"/>
          </a:xfrm>
        </p:grpSpPr>
        <p:sp>
          <p:nvSpPr>
            <p:cNvPr id="15388" name="AutoShape 24"/>
            <p:cNvSpPr>
              <a:spLocks/>
            </p:cNvSpPr>
            <p:nvPr/>
          </p:nvSpPr>
          <p:spPr bwMode="auto">
            <a:xfrm rot="-5400000">
              <a:off x="5088" y="3264"/>
              <a:ext cx="192" cy="672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Text Box 25"/>
            <p:cNvSpPr txBox="1">
              <a:spLocks noChangeArrowheads="1"/>
            </p:cNvSpPr>
            <p:nvPr/>
          </p:nvSpPr>
          <p:spPr bwMode="auto">
            <a:xfrm>
              <a:off x="4512" y="3744"/>
              <a:ext cx="1248" cy="2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Kết thúc vấn đề</a:t>
              </a:r>
            </a:p>
          </p:txBody>
        </p:sp>
      </p:grpSp>
      <p:grpSp>
        <p:nvGrpSpPr>
          <p:cNvPr id="353306" name="Group 26"/>
          <p:cNvGrpSpPr>
            <a:grpSpLocks/>
          </p:cNvGrpSpPr>
          <p:nvPr/>
        </p:nvGrpSpPr>
        <p:grpSpPr bwMode="auto">
          <a:xfrm>
            <a:off x="152400" y="5638800"/>
            <a:ext cx="1676400" cy="757238"/>
            <a:chOff x="720" y="3552"/>
            <a:chExt cx="1056" cy="477"/>
          </a:xfrm>
        </p:grpSpPr>
        <p:sp>
          <p:nvSpPr>
            <p:cNvPr id="15386" name="AutoShape 27"/>
            <p:cNvSpPr>
              <a:spLocks/>
            </p:cNvSpPr>
            <p:nvPr/>
          </p:nvSpPr>
          <p:spPr bwMode="auto">
            <a:xfrm rot="-5400000">
              <a:off x="1152" y="3312"/>
              <a:ext cx="192" cy="672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Text Box 28"/>
            <p:cNvSpPr txBox="1">
              <a:spLocks noChangeArrowheads="1"/>
            </p:cNvSpPr>
            <p:nvPr/>
          </p:nvSpPr>
          <p:spPr bwMode="auto">
            <a:xfrm>
              <a:off x="720" y="3792"/>
              <a:ext cx="1056" cy="2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  <a:latin typeface="Arial" charset="0"/>
                </a:rPr>
                <a:t>Đặt vấn đề</a:t>
              </a:r>
            </a:p>
          </p:txBody>
        </p:sp>
      </p:grpSp>
      <p:sp>
        <p:nvSpPr>
          <p:cNvPr id="353309" name="Line 29"/>
          <p:cNvSpPr>
            <a:spLocks noChangeShapeType="1"/>
          </p:cNvSpPr>
          <p:nvPr/>
        </p:nvSpPr>
        <p:spPr bwMode="auto">
          <a:xfrm>
            <a:off x="2286000" y="3733800"/>
            <a:ext cx="381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3310" name="Line 30"/>
          <p:cNvSpPr>
            <a:spLocks noChangeShapeType="1"/>
          </p:cNvSpPr>
          <p:nvPr/>
        </p:nvSpPr>
        <p:spPr bwMode="auto">
          <a:xfrm>
            <a:off x="3962400" y="3733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3311" name="Line 31"/>
          <p:cNvSpPr>
            <a:spLocks noChangeShapeType="1"/>
          </p:cNvSpPr>
          <p:nvPr/>
        </p:nvSpPr>
        <p:spPr bwMode="auto">
          <a:xfrm>
            <a:off x="56388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3312" name="Line 32"/>
          <p:cNvSpPr>
            <a:spLocks noChangeShapeType="1"/>
          </p:cNvSpPr>
          <p:nvPr/>
        </p:nvSpPr>
        <p:spPr bwMode="auto">
          <a:xfrm>
            <a:off x="7315200" y="3733800"/>
            <a:ext cx="304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8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7" grpId="0" animBg="1"/>
      <p:bldP spid="353288" grpId="0" animBg="1"/>
      <p:bldP spid="353289" grpId="0" animBg="1"/>
      <p:bldP spid="353290" grpId="0" animBg="1"/>
      <p:bldP spid="353291" grpId="0" animBg="1"/>
      <p:bldP spid="353292" grpId="0" animBg="1"/>
      <p:bldP spid="353293" grpId="0" animBg="1"/>
      <p:bldP spid="353294" grpId="0" animBg="1"/>
      <p:bldP spid="353295" grpId="0" animBg="1"/>
      <p:bldP spid="3532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r>
              <a:rPr lang="en-US" sz="2800" b="1" i="1" dirty="0" err="1" smtClean="0">
                <a:latin typeface="Times New Roman" pitchFamily="18" charset="0"/>
              </a:rPr>
              <a:t>Lớp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trẻ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Việt</a:t>
            </a:r>
            <a:r>
              <a:rPr lang="en-US" sz="2800" b="1" i="1" dirty="0" smtClean="0">
                <a:latin typeface="Times New Roman" pitchFamily="18" charset="0"/>
              </a:rPr>
              <a:t> Nam </a:t>
            </a:r>
            <a:r>
              <a:rPr lang="en-US" sz="2800" b="1" i="1" dirty="0" err="1" smtClean="0">
                <a:latin typeface="Times New Roman" pitchFamily="18" charset="0"/>
              </a:rPr>
              <a:t>cần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nhận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ra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những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cái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mạnh</a:t>
            </a:r>
            <a:r>
              <a:rPr lang="en-US" sz="2800" b="1" i="1" dirty="0" smtClean="0">
                <a:latin typeface="Times New Roman" pitchFamily="18" charset="0"/>
              </a:rPr>
              <a:t> , </a:t>
            </a:r>
            <a:r>
              <a:rPr lang="en-US" sz="2800" b="1" i="1" dirty="0" err="1" smtClean="0">
                <a:latin typeface="Times New Roman" pitchFamily="18" charset="0"/>
              </a:rPr>
              <a:t>cái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yếu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br>
              <a:rPr lang="en-US" sz="2800" b="1" i="1" dirty="0" smtClean="0">
                <a:latin typeface="Times New Roman" pitchFamily="18" charset="0"/>
              </a:rPr>
            </a:br>
            <a:r>
              <a:rPr lang="en-US" sz="2800" b="1" i="1" dirty="0" err="1" smtClean="0">
                <a:latin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</a:rPr>
              <a:t> con </a:t>
            </a:r>
            <a:r>
              <a:rPr lang="en-US" sz="2800" b="1" i="1" dirty="0" err="1" smtClean="0">
                <a:latin typeface="Times New Roman" pitchFamily="18" charset="0"/>
              </a:rPr>
              <a:t>người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Việt</a:t>
            </a:r>
            <a:r>
              <a:rPr lang="en-US" sz="2800" b="1" i="1" dirty="0" smtClean="0">
                <a:latin typeface="Times New Roman" pitchFamily="18" charset="0"/>
              </a:rPr>
              <a:t> Nam </a:t>
            </a:r>
            <a:r>
              <a:rPr lang="en-US" sz="2800" b="1" i="1" dirty="0" err="1" smtClean="0">
                <a:latin typeface="Times New Roman" pitchFamily="18" charset="0"/>
              </a:rPr>
              <a:t>để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rèn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luyện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những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thói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quen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tốt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br>
              <a:rPr lang="en-US" sz="2800" b="1" i="1" dirty="0" smtClean="0">
                <a:latin typeface="Times New Roman" pitchFamily="18" charset="0"/>
              </a:rPr>
            </a:br>
            <a:r>
              <a:rPr lang="en-US" sz="2800" b="1" i="1" dirty="0" err="1" smtClean="0">
                <a:latin typeface="Times New Roman" pitchFamily="18" charset="0"/>
              </a:rPr>
              <a:t>khi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bước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vào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nền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kinh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tế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mới</a:t>
            </a:r>
            <a:endParaRPr lang="en-US" sz="2800" b="1" i="1" dirty="0" smtClean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2971800"/>
            <a:ext cx="9150927" cy="38654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dirty="0"/>
              <a:t>? </a:t>
            </a:r>
            <a:r>
              <a:rPr lang="pt-BR" sz="4000" b="1" dirty="0" smtClean="0"/>
              <a:t>(1) Trong </a:t>
            </a:r>
            <a:r>
              <a:rPr lang="pt-BR" sz="4000" b="1" dirty="0"/>
              <a:t>câu nêu vấn đề chính đã đề cập đến đối tượng nào ? </a:t>
            </a:r>
            <a:endParaRPr lang="en-GB" sz="4000" b="1" dirty="0"/>
          </a:p>
          <a:p>
            <a:pPr marL="0" indent="0">
              <a:buNone/>
            </a:pPr>
            <a:r>
              <a:rPr lang="pt-BR" sz="4000" b="1" dirty="0"/>
              <a:t>? </a:t>
            </a:r>
            <a:r>
              <a:rPr lang="pt-BR" sz="4000" b="1" dirty="0" smtClean="0"/>
              <a:t>(2) Nội </a:t>
            </a:r>
            <a:r>
              <a:rPr lang="pt-BR" sz="4000" b="1" dirty="0"/>
              <a:t>dung nói đến là gì? </a:t>
            </a:r>
            <a:endParaRPr lang="en-GB" sz="4000" b="1" dirty="0"/>
          </a:p>
          <a:p>
            <a:pPr marL="0" indent="0">
              <a:buNone/>
            </a:pPr>
            <a:r>
              <a:rPr lang="pt-BR" sz="4000" b="1" dirty="0" smtClean="0"/>
              <a:t>? (3) Mục </a:t>
            </a:r>
            <a:r>
              <a:rPr lang="pt-BR" sz="4000" b="1" dirty="0"/>
              <a:t>đích của việc nêu ra vấn đề này là gì?</a:t>
            </a:r>
            <a:endParaRPr lang="en-GB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0" y="1637402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Thảo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luận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nhóm</a:t>
            </a:r>
            <a:endParaRPr lang="en-US" sz="3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(THỜI GIAN: 2 PHÚT)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0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2571736" y="2428868"/>
            <a:ext cx="419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Ô SỐ MAY MẮN</a:t>
            </a:r>
            <a:endParaRPr lang="vi-VN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22531" name="AutoShape 3">
            <a:hlinkClick r:id="rId3" action="ppaction://hlinksldjump" highlightClick="1">
              <a:snd r:embed="rId4" name="breeze.wav"/>
            </a:hlinkClick>
          </p:cNvPr>
          <p:cNvSpPr>
            <a:spLocks noChangeArrowheads="1"/>
          </p:cNvSpPr>
          <p:nvPr/>
        </p:nvSpPr>
        <p:spPr bwMode="auto">
          <a:xfrm>
            <a:off x="4143372" y="428604"/>
            <a:ext cx="1295400" cy="1371600"/>
          </a:xfrm>
          <a:prstGeom prst="actionButtonBlank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6600" dirty="0">
                <a:latin typeface=".VnTime" pitchFamily="34" charset="0"/>
              </a:rPr>
              <a:t>1</a:t>
            </a:r>
          </a:p>
        </p:txBody>
      </p:sp>
      <p:sp>
        <p:nvSpPr>
          <p:cNvPr id="22532" name="AutoShape 4">
            <a:hlinkClick r:id="rId5" action="ppaction://hlinksldjump" highlightClick="1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16" y="2057400"/>
            <a:ext cx="1219200" cy="13716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000" dirty="0">
                <a:latin typeface=".VnTime" pitchFamily="34" charset="0"/>
              </a:rPr>
              <a:t>2</a:t>
            </a:r>
          </a:p>
        </p:txBody>
      </p:sp>
      <p:sp>
        <p:nvSpPr>
          <p:cNvPr id="22533" name="AutoShape 5">
            <a:hlinkClick r:id="rId7" action="ppaction://hlinksldjump" highlightClick="1">
              <a:snd r:embed="rId4" name="breeze.wav"/>
            </a:hlinkClick>
          </p:cNvPr>
          <p:cNvSpPr>
            <a:spLocks noChangeArrowheads="1"/>
          </p:cNvSpPr>
          <p:nvPr/>
        </p:nvSpPr>
        <p:spPr bwMode="auto">
          <a:xfrm>
            <a:off x="5929322" y="4429132"/>
            <a:ext cx="1219200" cy="1371600"/>
          </a:xfrm>
          <a:prstGeom prst="actionButtonBlank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800" dirty="0">
                <a:latin typeface=".VnTime" pitchFamily="34" charset="0"/>
              </a:rPr>
              <a:t>3</a:t>
            </a:r>
          </a:p>
        </p:txBody>
      </p:sp>
      <p:sp>
        <p:nvSpPr>
          <p:cNvPr id="22534" name="AutoShape 6">
            <a:hlinkClick r:id="rId8" action="ppaction://hlinksldjump" highlightClick="1">
              <a:snd r:embed="rId4" name="breeze.wav"/>
            </a:hlinkClick>
          </p:cNvPr>
          <p:cNvSpPr>
            <a:spLocks noChangeArrowheads="1"/>
          </p:cNvSpPr>
          <p:nvPr/>
        </p:nvSpPr>
        <p:spPr bwMode="auto">
          <a:xfrm>
            <a:off x="2357422" y="4357694"/>
            <a:ext cx="1143000" cy="1295400"/>
          </a:xfrm>
          <a:prstGeom prst="actionButtonBlank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000">
                <a:latin typeface=".VnTime" pitchFamily="34" charset="0"/>
              </a:rPr>
              <a:t>4</a:t>
            </a:r>
          </a:p>
        </p:txBody>
      </p:sp>
      <p:sp>
        <p:nvSpPr>
          <p:cNvPr id="22535" name="AutoShape 7">
            <a:hlinkClick r:id="rId9" action="ppaction://hlinksldjump" highlightClick="1">
              <a:snd r:embed="rId4" name="breeze.wav"/>
            </a:hlinkClick>
          </p:cNvPr>
          <p:cNvSpPr>
            <a:spLocks noChangeArrowheads="1"/>
          </p:cNvSpPr>
          <p:nvPr/>
        </p:nvSpPr>
        <p:spPr bwMode="auto">
          <a:xfrm>
            <a:off x="1285852" y="2143116"/>
            <a:ext cx="1143000" cy="1350963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000" dirty="0">
                <a:latin typeface=".VnTime" pitchFamily="34" charset="0"/>
              </a:rPr>
              <a:t>5</a:t>
            </a:r>
          </a:p>
        </p:txBody>
      </p:sp>
      <p:sp>
        <p:nvSpPr>
          <p:cNvPr id="16" name="AutoShape 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2290592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  <p:bldP spid="22533" grpId="0" animBg="1"/>
      <p:bldP spid="22534" grpId="0" animBg="1"/>
      <p:bldP spid="225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32884692238a194b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501122" cy="1554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Ô số 1: Nguyên phó thủ tướng Chính Phủ, Bộ trưởng ngoại giao viết văn bản là ai?</a:t>
            </a:r>
            <a:endParaRPr lang="en-GB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066" y="3368652"/>
            <a:ext cx="5600768" cy="881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Đáp án: Vũ Khoan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62" y="5929330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38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D 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105028"/>
            <a:ext cx="5786478" cy="1143000"/>
          </a:xfrm>
        </p:spPr>
        <p:txBody>
          <a:bodyPr>
            <a:no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Ô số 2: Tác giả viết văn bản vào thời điểm nào?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3605226"/>
            <a:ext cx="4691066" cy="1181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 án: Năm 2001</a:t>
            </a:r>
            <a:endParaRPr lang="en-GB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86" y="6072206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850603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ani189gh3w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85720" y="5000636"/>
            <a:ext cx="853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vi-VN" sz="9600" b="1" kern="10" dirty="0" smtClean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 số 3:</a:t>
            </a:r>
          </a:p>
          <a:p>
            <a:pPr algn="ctr"/>
            <a:r>
              <a:rPr lang="vi-VN" sz="9600" b="1" kern="10" dirty="0" smtClean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LUCKY </a:t>
            </a:r>
            <a:r>
              <a:rPr lang="vi-VN" sz="9600" b="1" kern="10" dirty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NUMBER</a:t>
            </a:r>
          </a:p>
        </p:txBody>
      </p:sp>
      <p:sp>
        <p:nvSpPr>
          <p:cNvPr id="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86644" y="6143644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D 0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358114" cy="1143000"/>
          </a:xfrm>
        </p:spPr>
        <p:txBody>
          <a:bodyPr>
            <a:noAutofit/>
          </a:bodyPr>
          <a:lstStyle/>
          <a:p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số 4</a:t>
            </a:r>
            <a:r>
              <a:rPr lang="vi-VN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 tượng tác giả chủ yếu hướng tới là ai?</a:t>
            </a:r>
            <a:endParaRPr lang="en-GB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2928934"/>
            <a:ext cx="7186634" cy="9191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 án: Thanh niên Việt Nam</a:t>
            </a:r>
            <a:endParaRPr lang="en-GB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96" y="5500702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62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n slid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52516"/>
            <a:ext cx="8229600" cy="990600"/>
          </a:xfrm>
        </p:spPr>
        <p:txBody>
          <a:bodyPr>
            <a:no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số 5: </a:t>
            </a:r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thức biểu đạt, thể loại văn bản là gì?</a:t>
            </a:r>
            <a:endParaRPr lang="en-GB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2928934"/>
            <a:ext cx="6643734" cy="7381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Đáp án: Nghị luận</a:t>
            </a:r>
            <a:endParaRPr lang="en-GB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72" y="6000768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59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3" name="Picture 3" descr="MUSICSY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4" name="Picture 4" descr="MUSICSY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86400"/>
            <a:ext cx="13033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5" name="Picture 5" descr="NOTE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34050"/>
            <a:ext cx="1295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2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762125" y="2519363"/>
          <a:ext cx="142240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Picture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2519363"/>
                        <a:ext cx="1422400" cy="268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500034" y="1285860"/>
            <a:ext cx="80772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GIỜ HỌC KẾT THÚC.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XIN CHÂN THÀNH CẢM ƠN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CÁC THẦY CÔ GIÁO </a:t>
            </a:r>
            <a:r>
              <a:rPr lang="en-US" sz="2800" b="1" dirty="0">
                <a:solidFill>
                  <a:srgbClr val="FF0000"/>
                </a:solidFill>
                <a:latin typeface=".VnTimeH" pitchFamily="34" charset="0"/>
              </a:rPr>
              <a:t>vµ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3055412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225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225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3225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0"/>
                                        <p:tgtEl>
                                          <p:spTgt spid="322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225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9" grpId="0"/>
      <p:bldP spid="322569" grpId="1"/>
      <p:bldP spid="32256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can-cu-la-mot-tinh-tot-dep-va-quan-trong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Pictures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1090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8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Admin\Pictures\Trung_Quoc_xay_gian_khoan_Viet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1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Picture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0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7" name="Picture 5" descr="TAU%20(TANG%20V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34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4572000" y="5715000"/>
            <a:ext cx="3810000" cy="3508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>
                <a:solidFill>
                  <a:schemeClr val="bg1"/>
                </a:solidFill>
                <a:latin typeface="Arial" charset="0"/>
              </a:rPr>
              <a:t>Tàu made in VN vươn ra biển lớn</a:t>
            </a:r>
          </a:p>
        </p:txBody>
      </p:sp>
      <p:pic>
        <p:nvPicPr>
          <p:cNvPr id="325639" name="Picture 7" descr="VN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114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609600" y="5715000"/>
            <a:ext cx="3733800" cy="4064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>
                <a:solidFill>
                  <a:schemeClr val="bg1"/>
                </a:solidFill>
                <a:latin typeface=".VnArial" pitchFamily="34" charset="0"/>
              </a:rPr>
              <a:t>Việt Nam trong  ASEAN</a:t>
            </a:r>
            <a:r>
              <a:rPr lang="en-US" sz="2000" b="1">
                <a:solidFill>
                  <a:schemeClr val="bg1"/>
                </a:solidFill>
                <a:latin typeface=".VnArial" pitchFamily="34" charset="0"/>
              </a:rPr>
              <a:t>.</a:t>
            </a:r>
          </a:p>
        </p:txBody>
      </p:sp>
      <p:sp>
        <p:nvSpPr>
          <p:cNvPr id="325643" name="WordArt 11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60960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1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CHUAN BI HANH TRANG VAO THE KY MOI</a:t>
            </a:r>
          </a:p>
        </p:txBody>
      </p:sp>
      <p:pic>
        <p:nvPicPr>
          <p:cNvPr id="32564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45" name="Rectangle 13"/>
          <p:cNvSpPr>
            <a:spLocks noChangeArrowheads="1"/>
          </p:cNvSpPr>
          <p:nvPr/>
        </p:nvSpPr>
        <p:spPr bwMode="auto">
          <a:xfrm>
            <a:off x="5943600" y="1295400"/>
            <a:ext cx="2743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Chào mừng thế kỉ 21</a:t>
            </a:r>
          </a:p>
        </p:txBody>
      </p:sp>
    </p:spTree>
    <p:extLst>
      <p:ext uri="{BB962C8B-B14F-4D97-AF65-F5344CB8AC3E}">
        <p14:creationId xmlns:p14="http://schemas.microsoft.com/office/powerpoint/2010/main" val="305094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8" grpId="0" animBg="1"/>
      <p:bldP spid="325640" grpId="0" animBg="1"/>
      <p:bldP spid="325643" grpId="0" animBg="1"/>
      <p:bldP spid="3256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py of Pictur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1371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11990_f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251">
            <a:off x="-1706563" y="4341813"/>
            <a:ext cx="11969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76" name="Picture 4" descr="new%20%2818%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0277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47" name="Picture 6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0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7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040" y="3603"/>
              <a:ext cx="720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8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" y="3649"/>
              <a:ext cx="672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9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0" y="1"/>
              <a:ext cx="672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1" name="Group 10"/>
            <p:cNvGrpSpPr>
              <a:grpSpLocks/>
            </p:cNvGrpSpPr>
            <p:nvPr/>
          </p:nvGrpSpPr>
          <p:grpSpPr bwMode="auto">
            <a:xfrm>
              <a:off x="816" y="81"/>
              <a:ext cx="4143" cy="3"/>
              <a:chOff x="816" y="45"/>
              <a:chExt cx="4143" cy="3"/>
            </a:xfrm>
          </p:grpSpPr>
          <p:sp>
            <p:nvSpPr>
              <p:cNvPr id="10261" name="Line 11"/>
              <p:cNvSpPr>
                <a:spLocks noChangeShapeType="1"/>
              </p:cNvSpPr>
              <p:nvPr/>
            </p:nvSpPr>
            <p:spPr bwMode="auto">
              <a:xfrm>
                <a:off x="816" y="48"/>
                <a:ext cx="4128" cy="0"/>
              </a:xfrm>
              <a:prstGeom prst="line">
                <a:avLst/>
              </a:prstGeom>
              <a:noFill/>
              <a:ln w="762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62" name="Line 12"/>
              <p:cNvSpPr>
                <a:spLocks noChangeShapeType="1"/>
              </p:cNvSpPr>
              <p:nvPr/>
            </p:nvSpPr>
            <p:spPr bwMode="auto">
              <a:xfrm>
                <a:off x="861" y="45"/>
                <a:ext cx="4098" cy="0"/>
              </a:xfrm>
              <a:prstGeom prst="line">
                <a:avLst/>
              </a:prstGeom>
              <a:noFill/>
              <a:ln w="76200" cap="rnd">
                <a:solidFill>
                  <a:srgbClr val="11A905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252" name="Group 13"/>
            <p:cNvGrpSpPr>
              <a:grpSpLocks/>
            </p:cNvGrpSpPr>
            <p:nvPr/>
          </p:nvGrpSpPr>
          <p:grpSpPr bwMode="auto">
            <a:xfrm>
              <a:off x="816" y="4221"/>
              <a:ext cx="4143" cy="3"/>
              <a:chOff x="816" y="45"/>
              <a:chExt cx="4143" cy="3"/>
            </a:xfrm>
          </p:grpSpPr>
          <p:sp>
            <p:nvSpPr>
              <p:cNvPr id="10259" name="Line 14"/>
              <p:cNvSpPr>
                <a:spLocks noChangeShapeType="1"/>
              </p:cNvSpPr>
              <p:nvPr/>
            </p:nvSpPr>
            <p:spPr bwMode="auto">
              <a:xfrm>
                <a:off x="816" y="48"/>
                <a:ext cx="4128" cy="0"/>
              </a:xfrm>
              <a:prstGeom prst="line">
                <a:avLst/>
              </a:prstGeom>
              <a:noFill/>
              <a:ln w="762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60" name="Line 15"/>
              <p:cNvSpPr>
                <a:spLocks noChangeShapeType="1"/>
              </p:cNvSpPr>
              <p:nvPr/>
            </p:nvSpPr>
            <p:spPr bwMode="auto">
              <a:xfrm>
                <a:off x="861" y="45"/>
                <a:ext cx="4098" cy="0"/>
              </a:xfrm>
              <a:prstGeom prst="line">
                <a:avLst/>
              </a:prstGeom>
              <a:noFill/>
              <a:ln w="76200" cap="rnd">
                <a:solidFill>
                  <a:srgbClr val="11A905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253" name="Group 16"/>
            <p:cNvGrpSpPr>
              <a:grpSpLocks/>
            </p:cNvGrpSpPr>
            <p:nvPr/>
          </p:nvGrpSpPr>
          <p:grpSpPr bwMode="auto">
            <a:xfrm>
              <a:off x="87" y="720"/>
              <a:ext cx="0" cy="2961"/>
              <a:chOff x="96" y="720"/>
              <a:chExt cx="0" cy="2961"/>
            </a:xfrm>
          </p:grpSpPr>
          <p:sp>
            <p:nvSpPr>
              <p:cNvPr id="10257" name="Line 17"/>
              <p:cNvSpPr>
                <a:spLocks noChangeShapeType="1"/>
              </p:cNvSpPr>
              <p:nvPr/>
            </p:nvSpPr>
            <p:spPr bwMode="auto">
              <a:xfrm rot="5400000">
                <a:off x="-1370" y="2186"/>
                <a:ext cx="2932" cy="0"/>
              </a:xfrm>
              <a:prstGeom prst="line">
                <a:avLst/>
              </a:prstGeom>
              <a:noFill/>
              <a:ln w="762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8" name="Line 18"/>
              <p:cNvSpPr>
                <a:spLocks noChangeShapeType="1"/>
              </p:cNvSpPr>
              <p:nvPr/>
            </p:nvSpPr>
            <p:spPr bwMode="auto">
              <a:xfrm rot="5400000">
                <a:off x="-1360" y="2226"/>
                <a:ext cx="2911" cy="0"/>
              </a:xfrm>
              <a:prstGeom prst="line">
                <a:avLst/>
              </a:prstGeom>
              <a:noFill/>
              <a:ln w="76200" cap="rnd">
                <a:solidFill>
                  <a:srgbClr val="11A905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254" name="Group 19"/>
            <p:cNvGrpSpPr>
              <a:grpSpLocks/>
            </p:cNvGrpSpPr>
            <p:nvPr/>
          </p:nvGrpSpPr>
          <p:grpSpPr bwMode="auto">
            <a:xfrm>
              <a:off x="5700" y="696"/>
              <a:ext cx="0" cy="2961"/>
              <a:chOff x="96" y="720"/>
              <a:chExt cx="0" cy="2961"/>
            </a:xfrm>
          </p:grpSpPr>
          <p:sp>
            <p:nvSpPr>
              <p:cNvPr id="10255" name="Line 20"/>
              <p:cNvSpPr>
                <a:spLocks noChangeShapeType="1"/>
              </p:cNvSpPr>
              <p:nvPr/>
            </p:nvSpPr>
            <p:spPr bwMode="auto">
              <a:xfrm rot="5400000">
                <a:off x="-1370" y="2186"/>
                <a:ext cx="2932" cy="0"/>
              </a:xfrm>
              <a:prstGeom prst="line">
                <a:avLst/>
              </a:prstGeom>
              <a:noFill/>
              <a:ln w="762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6" name="Line 21"/>
              <p:cNvSpPr>
                <a:spLocks noChangeShapeType="1"/>
              </p:cNvSpPr>
              <p:nvPr/>
            </p:nvSpPr>
            <p:spPr bwMode="auto">
              <a:xfrm rot="5400000">
                <a:off x="-1360" y="2226"/>
                <a:ext cx="2911" cy="0"/>
              </a:xfrm>
              <a:prstGeom prst="line">
                <a:avLst/>
              </a:prstGeom>
              <a:noFill/>
              <a:ln w="76200" cap="rnd">
                <a:solidFill>
                  <a:srgbClr val="11A905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0246" name="Text Box 23"/>
          <p:cNvSpPr txBox="1">
            <a:spLocks noChangeArrowheads="1"/>
          </p:cNvSpPr>
          <p:nvPr/>
        </p:nvSpPr>
        <p:spPr bwMode="auto">
          <a:xfrm>
            <a:off x="0" y="1219200"/>
            <a:ext cx="914400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văn bản: Tiết 103</a:t>
            </a:r>
          </a:p>
          <a:p>
            <a:pPr eaLnBrk="1" hangingPunct="1"/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      CHUẨN BỊ HÀNH TRANG </a:t>
            </a:r>
          </a:p>
          <a:p>
            <a:pPr eaLnBrk="1" hangingPunct="1"/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            VÀO THẾ KỶ MỚI</a:t>
            </a:r>
          </a:p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                  </a:t>
            </a:r>
            <a:endParaRPr lang="en-US" sz="3600" b="1">
              <a:solidFill>
                <a:srgbClr val="0000FF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ới thiệu vũ Khoa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18" y="0"/>
            <a:ext cx="9116582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18%20-%20Mot%20goc%20nhin%20cua%20tri%20thuc%20(Bo%205%20ta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8" y="380999"/>
            <a:ext cx="4146466" cy="5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5867400" y="1524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6019800" y="1524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4341" name="Picture 10" descr="wbs02tr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Copy of images[34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98" y="457200"/>
            <a:ext cx="4195058" cy="5615006"/>
          </a:xfrm>
          <a:prstGeom prst="rect">
            <a:avLst/>
          </a:prstGeom>
          <a:noFill/>
          <a:ln w="76200" cmpd="tri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815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10&quot;&gt;&lt;property id=&quot;20148&quot; value=&quot;5&quot;/&gt;&lt;property id=&quot;20300&quot; value=&quot;Slide 7&quot;/&gt;&lt;property id=&quot;20307&quot; value=&quot;265&quot;/&gt;&lt;/object&gt;&lt;object type=&quot;3&quot; unique_id=&quot;10012&quot;&gt;&lt;property id=&quot;20148&quot; value=&quot;5&quot;/&gt;&lt;property id=&quot;20300&quot; value=&quot;Slide 8&quot;/&gt;&lt;property id=&quot;20307&quot; value=&quot;269&quot;/&gt;&lt;/object&gt;&lt;object type=&quot;3&quot; unique_id=&quot;10014&quot;&gt;&lt;property id=&quot;20148&quot; value=&quot;5&quot;/&gt;&lt;property id=&quot;20300&quot; value=&quot;Slide 9&quot;/&gt;&lt;property id=&quot;20307&quot; value=&quot;270&quot;/&gt;&lt;/object&gt;&lt;object type=&quot;3&quot; unique_id=&quot;10016&quot;&gt;&lt;property id=&quot;20148&quot; value=&quot;5&quot;/&gt;&lt;property id=&quot;20300&quot; value=&quot;Slide 10&quot;/&gt;&lt;property id=&quot;20307&quot; value=&quot;271&quot;/&gt;&lt;/object&gt;&lt;object type=&quot;3&quot; unique_id=&quot;10018&quot;&gt;&lt;property id=&quot;20148&quot; value=&quot;5&quot;/&gt;&lt;property id=&quot;20300&quot; value=&quot;Slide 11 - &amp;quot;Lớp trẻ Việt Nam cần nhận ra những cái mạnh , cái yếu  của con người Việt Nam để rèn luyện những thói quen tốt  kh&quot;/&gt;&lt;property id=&quot;20307&quot; value=&quot;272&quot;/&gt;&lt;/object&gt;&lt;object type=&quot;3&quot; unique_id=&quot;10020&quot;&gt;&lt;property id=&quot;20148&quot; value=&quot;5&quot;/&gt;&lt;property id=&quot;20300&quot; value=&quot;Slide 12&quot;/&gt;&lt;property id=&quot;20307&quot; value=&quot;295&quot;/&gt;&lt;/object&gt;&lt;object type=&quot;3&quot; unique_id=&quot;10021&quot;&gt;&lt;property id=&quot;20148&quot; value=&quot;5&quot;/&gt;&lt;property id=&quot;20300&quot; value=&quot;Slide 13 - &amp;quot;Ô số 1: Nguyên phó thủ tướng Chính Phủ, Bộ trưởng ngoại giao viết văn bản là ai?&amp;quot;&quot;/&gt;&lt;property id=&quot;20307&quot; value=&quot;285&quot;/&gt;&lt;/object&gt;&lt;object type=&quot;3&quot; unique_id=&quot;10022&quot;&gt;&lt;property id=&quot;20148&quot; value=&quot;5&quot;/&gt;&lt;property id=&quot;20300&quot; value=&quot;Slide 14 - &amp;quot;Ô số 2: Tác giả viết văn bản vào thời điểm nào?&amp;quot;&quot;/&gt;&lt;property id=&quot;20307&quot; value=&quot;286&quot;/&gt;&lt;/object&gt;&lt;object type=&quot;3&quot; unique_id=&quot;10023&quot;&gt;&lt;property id=&quot;20148&quot; value=&quot;5&quot;/&gt;&lt;property id=&quot;20300&quot; value=&quot;Slide 15&quot;/&gt;&lt;property id=&quot;20307&quot; value=&quot;293&quot;/&gt;&lt;/object&gt;&lt;object type=&quot;3&quot; unique_id=&quot;10024&quot;&gt;&lt;property id=&quot;20148&quot; value=&quot;5&quot;/&gt;&lt;property id=&quot;20300&quot; value=&quot;Slide 16 - &amp;quot;Ô số 4: Đối tượng tác giả chủ yếu hướng tới là ai?&amp;quot;&quot;/&gt;&lt;property id=&quot;20307&quot; value=&quot;287&quot;/&gt;&lt;/object&gt;&lt;object type=&quot;3&quot; unique_id=&quot;10025&quot;&gt;&lt;property id=&quot;20148&quot; value=&quot;5&quot;/&gt;&lt;property id=&quot;20300&quot; value=&quot;Slide 17 - &amp;quot;Ô số 5: Phương thức biểu đạt, thể loại văn bản là gì?&amp;quot;&quot;/&gt;&lt;property id=&quot;20307&quot; value=&quot;288&quot;/&gt;&lt;/object&gt;&lt;object type=&quot;3&quot; unique_id=&quot;10026&quot;&gt;&lt;property id=&quot;20148&quot; value=&quot;5&quot;/&gt;&lt;property id=&quot;20300&quot; value=&quot;Slide 18&quot;/&gt;&lt;property id=&quot;20307&quot; value=&quot;280&quot;/&gt;&lt;/object&gt;&lt;/object&gt;&lt;object type=&quot;8&quot; unique_id=&quot;100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336</Words>
  <Application>Microsoft Office PowerPoint</Application>
  <PresentationFormat>On-screen Show (4:3)</PresentationFormat>
  <Paragraphs>92</Paragraphs>
  <Slides>18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.VnArial</vt:lpstr>
      <vt:lpstr>.VnBahamasBH</vt:lpstr>
      <vt:lpstr>.VnHelvetInsH</vt:lpstr>
      <vt:lpstr>.VnTime</vt:lpstr>
      <vt:lpstr>.VnTimeH</vt:lpstr>
      <vt:lpstr>Arial</vt:lpstr>
      <vt:lpstr>Calibri</vt:lpstr>
      <vt:lpstr>Impact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Lớp trẻ Việt Nam cần nhận ra những cái mạnh , cái yếu  của con người Việt Nam để rèn luyện những thói quen tốt  khi bước vào nền kinh tế mới</vt:lpstr>
      <vt:lpstr>PowerPoint Presentation</vt:lpstr>
      <vt:lpstr>Ô số 1: Nguyên phó thủ tướng Chính Phủ, Bộ trưởng ngoại giao viết văn bản là ai?</vt:lpstr>
      <vt:lpstr>Ô số 2: Tác giả viết văn bản vào thời điểm nào?</vt:lpstr>
      <vt:lpstr>PowerPoint Presentation</vt:lpstr>
      <vt:lpstr>Ô số 4: Đối tượng tác giả chủ yếu hướng tới là ai?</vt:lpstr>
      <vt:lpstr>Ô số 5: Phương thức biểu đạt, thể loại văn bản là gì?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27</cp:revision>
  <dcterms:created xsi:type="dcterms:W3CDTF">2018-01-21T09:39:13Z</dcterms:created>
  <dcterms:modified xsi:type="dcterms:W3CDTF">2018-04-04T14:45:44Z</dcterms:modified>
</cp:coreProperties>
</file>