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308" r:id="rId6"/>
    <p:sldId id="306" r:id="rId7"/>
    <p:sldId id="269" r:id="rId8"/>
    <p:sldId id="274" r:id="rId9"/>
    <p:sldId id="307" r:id="rId10"/>
    <p:sldId id="275" r:id="rId11"/>
    <p:sldId id="277" r:id="rId12"/>
    <p:sldId id="279" r:id="rId13"/>
    <p:sldId id="280" r:id="rId14"/>
    <p:sldId id="281" r:id="rId15"/>
    <p:sldId id="283" r:id="rId16"/>
    <p:sldId id="286" r:id="rId17"/>
    <p:sldId id="288" r:id="rId18"/>
    <p:sldId id="289" r:id="rId19"/>
    <p:sldId id="290" r:id="rId20"/>
    <p:sldId id="294" r:id="rId21"/>
    <p:sldId id="295" r:id="rId22"/>
    <p:sldId id="296" r:id="rId23"/>
    <p:sldId id="297" r:id="rId24"/>
    <p:sldId id="298" r:id="rId25"/>
    <p:sldId id="299" r:id="rId26"/>
    <p:sldId id="301" r:id="rId27"/>
    <p:sldId id="302" r:id="rId28"/>
    <p:sldId id="303" r:id="rId29"/>
  </p:sldIdLst>
  <p:sldSz cx="9144000" cy="6858000" type="screen4x3"/>
  <p:notesSz cx="6858000" cy="9144000"/>
  <p:custDataLst>
    <p:tags r:id="rId30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92A3-DD49-486C-9B89-92A908A326B7}" type="datetimeFigureOut">
              <a:rPr lang="vi-VN" smtClean="0"/>
              <a:t>28/05/2018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C99B-8112-4528-9BA8-4BB88E5AE7A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92A3-DD49-486C-9B89-92A908A326B7}" type="datetimeFigureOut">
              <a:rPr lang="vi-VN" smtClean="0"/>
              <a:t>28/05/2018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C99B-8112-4528-9BA8-4BB88E5AE7A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92A3-DD49-486C-9B89-92A908A326B7}" type="datetimeFigureOut">
              <a:rPr lang="vi-VN" smtClean="0"/>
              <a:t>28/05/2018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C99B-8112-4528-9BA8-4BB88E5AE7A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92A3-DD49-486C-9B89-92A908A326B7}" type="datetimeFigureOut">
              <a:rPr lang="vi-VN" smtClean="0"/>
              <a:t>28/05/2018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C99B-8112-4528-9BA8-4BB88E5AE7A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92A3-DD49-486C-9B89-92A908A326B7}" type="datetimeFigureOut">
              <a:rPr lang="vi-VN" smtClean="0"/>
              <a:t>28/05/2018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C99B-8112-4528-9BA8-4BB88E5AE7A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92A3-DD49-486C-9B89-92A908A326B7}" type="datetimeFigureOut">
              <a:rPr lang="vi-VN" smtClean="0"/>
              <a:t>28/05/2018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C99B-8112-4528-9BA8-4BB88E5AE7A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92A3-DD49-486C-9B89-92A908A326B7}" type="datetimeFigureOut">
              <a:rPr lang="vi-VN" smtClean="0"/>
              <a:t>28/05/2018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C99B-8112-4528-9BA8-4BB88E5AE7A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92A3-DD49-486C-9B89-92A908A326B7}" type="datetimeFigureOut">
              <a:rPr lang="vi-VN" smtClean="0"/>
              <a:t>28/05/2018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C99B-8112-4528-9BA8-4BB88E5AE7A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92A3-DD49-486C-9B89-92A908A326B7}" type="datetimeFigureOut">
              <a:rPr lang="vi-VN" smtClean="0"/>
              <a:t>28/05/2018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C99B-8112-4528-9BA8-4BB88E5AE7A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92A3-DD49-486C-9B89-92A908A326B7}" type="datetimeFigureOut">
              <a:rPr lang="vi-VN" smtClean="0"/>
              <a:t>28/05/2018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C99B-8112-4528-9BA8-4BB88E5AE7A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92A3-DD49-486C-9B89-92A908A326B7}" type="datetimeFigureOut">
              <a:rPr lang="vi-VN" smtClean="0"/>
              <a:t>28/05/2018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EC99B-8112-4528-9BA8-4BB88E5AE7A9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692A3-DD49-486C-9B89-92A908A326B7}" type="datetimeFigureOut">
              <a:rPr lang="vi-VN" smtClean="0"/>
              <a:t>28/05/2018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EC99B-8112-4528-9BA8-4BB88E5AE7A9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HG%20Thanh%20Hoa%2006%2007\bup%20be%20bang%20bong.MP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1004862" y="2420912"/>
            <a:ext cx="548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Taøi </a:t>
            </a:r>
            <a:r>
              <a:rPr lang="en-US" sz="2800" b="1" dirty="0">
                <a:latin typeface="VNI-Times" pitchFamily="2" charset="0"/>
              </a:rPr>
              <a:t>: </a:t>
            </a:r>
            <a:r>
              <a:rPr lang="en-US" sz="3200" b="1" dirty="0">
                <a:solidFill>
                  <a:srgbClr val="0000FF"/>
                </a:solidFill>
                <a:latin typeface="VNI-Times" pitchFamily="2" charset="0"/>
              </a:rPr>
              <a:t>Gioûi, kheùo hôn ngöôøi.</a:t>
            </a: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1128722" y="2990824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Tai </a:t>
            </a:r>
            <a:r>
              <a:rPr lang="en-US" sz="2800" b="1" dirty="0">
                <a:latin typeface="VNI-Times" pitchFamily="2" charset="0"/>
              </a:rPr>
              <a:t>:</a:t>
            </a:r>
            <a:r>
              <a:rPr lang="en-US" sz="3200" b="1" dirty="0">
                <a:solidFill>
                  <a:srgbClr val="0000FF"/>
                </a:solidFill>
                <a:latin typeface="VNI-Times" pitchFamily="2" charset="0"/>
              </a:rPr>
              <a:t> Hoïa ñeán baát ngôø.</a:t>
            </a:r>
            <a:r>
              <a:rPr lang="en-US" sz="4000" b="1" dirty="0">
                <a:latin typeface="VNI-Times" pitchFamily="2" charset="0"/>
              </a:rPr>
              <a:t> </a:t>
            </a:r>
          </a:p>
        </p:txBody>
      </p:sp>
      <p:sp>
        <p:nvSpPr>
          <p:cNvPr id="150537" name="AutoShape 9"/>
          <p:cNvSpPr>
            <a:spLocks/>
          </p:cNvSpPr>
          <p:nvPr/>
        </p:nvSpPr>
        <p:spPr bwMode="auto">
          <a:xfrm>
            <a:off x="6072198" y="2705072"/>
            <a:ext cx="328602" cy="1000132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142844" y="3633766"/>
            <a:ext cx="81867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VNI-Times" pitchFamily="2" charset="0"/>
              </a:rPr>
              <a:t>-&gt; Duøng </a:t>
            </a:r>
            <a:r>
              <a:rPr lang="en-US" sz="4000" b="1" dirty="0">
                <a:solidFill>
                  <a:srgbClr val="FF0000"/>
                </a:solidFill>
                <a:latin typeface="VNI-Times" pitchFamily="2" charset="0"/>
              </a:rPr>
              <a:t>loái noùi traïi aâm (gaàn aâm.)</a:t>
            </a:r>
          </a:p>
        </p:txBody>
      </p:sp>
      <p:sp>
        <p:nvSpPr>
          <p:cNvPr id="150540" name="Text Box 12"/>
          <p:cNvSpPr txBox="1">
            <a:spLocks noChangeArrowheads="1"/>
          </p:cNvSpPr>
          <p:nvPr/>
        </p:nvSpPr>
        <p:spPr bwMode="auto">
          <a:xfrm>
            <a:off x="0" y="285728"/>
            <a:ext cx="35718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 dirty="0" smtClean="0">
                <a:latin typeface="VNI-Times" pitchFamily="2" charset="0"/>
              </a:rPr>
              <a:t>b.Ví </a:t>
            </a:r>
            <a:r>
              <a:rPr lang="en-US" sz="4000" b="1" u="sng" dirty="0">
                <a:latin typeface="VNI-Times" pitchFamily="2" charset="0"/>
              </a:rPr>
              <a:t>duï 2:</a:t>
            </a:r>
          </a:p>
        </p:txBody>
      </p:sp>
      <p:sp>
        <p:nvSpPr>
          <p:cNvPr id="150541" name="Text Box 13"/>
          <p:cNvSpPr txBox="1">
            <a:spLocks noChangeArrowheads="1"/>
          </p:cNvSpPr>
          <p:nvPr/>
        </p:nvSpPr>
        <p:spPr bwMode="auto">
          <a:xfrm>
            <a:off x="0" y="1231545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smtClean="0">
                <a:latin typeface="VNI-Times" pitchFamily="2" charset="0"/>
              </a:rPr>
              <a:t>* Coù </a:t>
            </a:r>
            <a:r>
              <a:rPr lang="en-US" sz="3600" b="1" dirty="0">
                <a:latin typeface="VNI-Times" pitchFamily="2" charset="0"/>
              </a:rPr>
              <a:t>taøi maø caäy chi taøi,                                        Chöõ taøi lieàn vôùi chöõ tai moät vaàn </a:t>
            </a:r>
            <a:r>
              <a:rPr lang="en-US" sz="3600" b="1" dirty="0" smtClean="0">
                <a:latin typeface="VNI-Times" pitchFamily="2" charset="0"/>
              </a:rPr>
              <a:t>.</a:t>
            </a:r>
            <a:endParaRPr lang="en-US" sz="3600" b="1" dirty="0">
              <a:latin typeface="VNI-Times" pitchFamily="2" charset="0"/>
            </a:endParaRPr>
          </a:p>
        </p:txBody>
      </p:sp>
      <p:sp>
        <p:nvSpPr>
          <p:cNvPr id="150543" name="Text Box 15"/>
          <p:cNvSpPr txBox="1">
            <a:spLocks noChangeArrowheads="1"/>
          </p:cNvSpPr>
          <p:nvPr/>
        </p:nvSpPr>
        <p:spPr bwMode="auto">
          <a:xfrm>
            <a:off x="5781692" y="1204874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taøi</a:t>
            </a:r>
          </a:p>
        </p:txBody>
      </p:sp>
      <p:sp>
        <p:nvSpPr>
          <p:cNvPr id="150544" name="Text Box 16"/>
          <p:cNvSpPr txBox="1">
            <a:spLocks noChangeArrowheads="1"/>
          </p:cNvSpPr>
          <p:nvPr/>
        </p:nvSpPr>
        <p:spPr bwMode="auto">
          <a:xfrm>
            <a:off x="1752600" y="177797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taøi</a:t>
            </a:r>
          </a:p>
        </p:txBody>
      </p:sp>
      <p:sp>
        <p:nvSpPr>
          <p:cNvPr id="150546" name="Text Box 18"/>
          <p:cNvSpPr txBox="1">
            <a:spLocks noChangeArrowheads="1"/>
          </p:cNvSpPr>
          <p:nvPr/>
        </p:nvSpPr>
        <p:spPr bwMode="auto">
          <a:xfrm>
            <a:off x="4876800" y="177797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tai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6357950" y="2562196"/>
            <a:ext cx="30003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00B050"/>
                </a:solidFill>
                <a:latin typeface="VNI-Times" pitchFamily="2" charset="0"/>
              </a:rPr>
              <a:t>-&gt; Duøng </a:t>
            </a:r>
            <a:r>
              <a:rPr lang="en-US" sz="3200" b="1" dirty="0">
                <a:solidFill>
                  <a:srgbClr val="00B050"/>
                </a:solidFill>
                <a:latin typeface="VNI-Times" pitchFamily="2" charset="0"/>
              </a:rPr>
              <a:t>loái noùi </a:t>
            </a:r>
            <a:r>
              <a:rPr lang="en-US" sz="3200" b="1" dirty="0" smtClean="0">
                <a:solidFill>
                  <a:srgbClr val="00B050"/>
                </a:solidFill>
                <a:latin typeface="VNI-Times" pitchFamily="2" charset="0"/>
              </a:rPr>
              <a:t>gaàn aâm</a:t>
            </a:r>
            <a:endParaRPr lang="en-US" sz="3200" b="1" dirty="0">
              <a:solidFill>
                <a:srgbClr val="00B050"/>
              </a:solidFill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0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3" grpId="0"/>
      <p:bldP spid="150534" grpId="0"/>
      <p:bldP spid="150537" grpId="0" animBg="1"/>
      <p:bldP spid="150538" grpId="0"/>
      <p:bldP spid="150540" grpId="0"/>
      <p:bldP spid="150541" grpId="0"/>
      <p:bldP spid="150543" grpId="0"/>
      <p:bldP spid="150544" grpId="0"/>
      <p:bldP spid="15054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0" y="1295400"/>
            <a:ext cx="8763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tabLst>
                <a:tab pos="679450" algn="l"/>
              </a:tabLst>
            </a:pPr>
            <a:r>
              <a:rPr lang="en-US" sz="4000" b="1" u="sng" dirty="0" smtClean="0">
                <a:latin typeface="VNI-Times" pitchFamily="2" charset="0"/>
              </a:rPr>
              <a:t>c. Ví </a:t>
            </a:r>
            <a:r>
              <a:rPr lang="en-US" sz="4000" b="1" u="sng" dirty="0">
                <a:latin typeface="VNI-Times" pitchFamily="2" charset="0"/>
              </a:rPr>
              <a:t>duï 3</a:t>
            </a:r>
            <a:r>
              <a:rPr lang="en-US" sz="4000" b="1" dirty="0">
                <a:latin typeface="VNI-Times" pitchFamily="2" charset="0"/>
              </a:rPr>
              <a:t>:</a:t>
            </a:r>
          </a:p>
          <a:p>
            <a:pPr>
              <a:lnSpc>
                <a:spcPct val="50000"/>
              </a:lnSpc>
              <a:spcBef>
                <a:spcPct val="50000"/>
              </a:spcBef>
              <a:tabLst>
                <a:tab pos="679450" algn="l"/>
              </a:tabLst>
            </a:pPr>
            <a:r>
              <a:rPr lang="en-US" sz="4000" b="1" dirty="0">
                <a:latin typeface="VNI-Times" pitchFamily="2" charset="0"/>
              </a:rPr>
              <a:t>Meânh moâng muoân maãu moät maøu möa,</a:t>
            </a:r>
          </a:p>
          <a:p>
            <a:pPr>
              <a:lnSpc>
                <a:spcPct val="50000"/>
              </a:lnSpc>
              <a:spcBef>
                <a:spcPct val="50000"/>
              </a:spcBef>
              <a:tabLst>
                <a:tab pos="679450" algn="l"/>
              </a:tabLst>
            </a:pPr>
            <a:r>
              <a:rPr lang="en-US" sz="4000" b="1" dirty="0">
                <a:latin typeface="VNI-Times" pitchFamily="2" charset="0"/>
              </a:rPr>
              <a:t>Moûi maét mieân man maõi mòt môø</a:t>
            </a:r>
            <a:r>
              <a:rPr lang="en-US" sz="4000" b="1" dirty="0" smtClean="0">
                <a:latin typeface="VNI-Times" pitchFamily="2" charset="0"/>
              </a:rPr>
              <a:t>.</a:t>
            </a:r>
            <a:endParaRPr lang="en-US" sz="4000" b="1" dirty="0">
              <a:latin typeface="VNI-Times" pitchFamily="2" charset="0"/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214282" y="3143248"/>
            <a:ext cx="79296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VNI-Times" pitchFamily="2" charset="0"/>
              </a:rPr>
              <a:t>Laëp laïi lieân tieáp phuï aâm “</a:t>
            </a:r>
            <a:r>
              <a:rPr lang="en-US" sz="4000" b="1" dirty="0">
                <a:solidFill>
                  <a:srgbClr val="FF00FF"/>
                </a:solidFill>
                <a:latin typeface="VNI-Times" pitchFamily="2" charset="0"/>
              </a:rPr>
              <a:t>m</a:t>
            </a:r>
            <a:r>
              <a:rPr lang="en-US" sz="4000" b="1" dirty="0">
                <a:latin typeface="VNI-Times" pitchFamily="2" charset="0"/>
              </a:rPr>
              <a:t>” 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214282" y="4175125"/>
            <a:ext cx="832011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VNI-Times" pitchFamily="2" charset="0"/>
              </a:rPr>
              <a:t>-&gt; Duøng </a:t>
            </a:r>
            <a:r>
              <a:rPr lang="en-US" sz="4000" b="1" dirty="0">
                <a:solidFill>
                  <a:srgbClr val="FF0000"/>
                </a:solidFill>
                <a:latin typeface="VNI-Times" pitchFamily="2" charset="0"/>
              </a:rPr>
              <a:t>caùch ñieäp aâm.                    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0" y="1724013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M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1349375" y="1714488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m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5226050" y="1724013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m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1882775" y="2333613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m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22225" y="2333613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M</a:t>
            </a: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4114800" y="1724013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m</a:t>
            </a:r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2720975" y="1733538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m</a:t>
            </a:r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6248400" y="1724013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m</a:t>
            </a:r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7359650" y="1733538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m</a:t>
            </a:r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4289425" y="2333613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m</a:t>
            </a:r>
          </a:p>
        </p:txBody>
      </p:sp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5270500" y="2333613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m</a:t>
            </a:r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6140450" y="2333613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m</a:t>
            </a:r>
          </a:p>
        </p:txBody>
      </p:sp>
      <p:sp>
        <p:nvSpPr>
          <p:cNvPr id="57375" name="Text Box 31"/>
          <p:cNvSpPr txBox="1">
            <a:spLocks noChangeArrowheads="1"/>
          </p:cNvSpPr>
          <p:nvPr/>
        </p:nvSpPr>
        <p:spPr bwMode="auto">
          <a:xfrm>
            <a:off x="904875" y="2343138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m</a:t>
            </a:r>
          </a:p>
        </p:txBody>
      </p:sp>
      <p:sp>
        <p:nvSpPr>
          <p:cNvPr id="57376" name="Text Box 32"/>
          <p:cNvSpPr txBox="1">
            <a:spLocks noChangeArrowheads="1"/>
          </p:cNvSpPr>
          <p:nvPr/>
        </p:nvSpPr>
        <p:spPr bwMode="auto">
          <a:xfrm>
            <a:off x="3178175" y="2343138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54" grpId="0"/>
      <p:bldP spid="57358" grpId="0"/>
      <p:bldP spid="57361" grpId="0"/>
      <p:bldP spid="57362" grpId="0"/>
      <p:bldP spid="57363" grpId="0"/>
      <p:bldP spid="57364" grpId="0"/>
      <p:bldP spid="57365" grpId="0"/>
      <p:bldP spid="57366" grpId="0"/>
      <p:bldP spid="57367" grpId="0"/>
      <p:bldP spid="57369" grpId="0"/>
      <p:bldP spid="57371" grpId="0"/>
      <p:bldP spid="57372" grpId="0"/>
      <p:bldP spid="57373" grpId="0"/>
      <p:bldP spid="57375" grpId="0"/>
      <p:bldP spid="573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906" name="Picture 2" descr="Ảnh0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609600" y="838200"/>
            <a:ext cx="792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>
                <a:latin typeface="VNI-Times" pitchFamily="2" charset="0"/>
              </a:rPr>
              <a:t>VUI ÑEÅ HOÏC</a:t>
            </a:r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152400" y="2835275"/>
            <a:ext cx="87630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latin typeface="VNI-Times" pitchFamily="2" charset="0"/>
              </a:rPr>
              <a:t>Tìm moät baøi haùt noùi veà moät thöù ñoà chôi maø beù gaùi raát thích</a:t>
            </a:r>
            <a:r>
              <a:rPr lang="en-US" sz="4000" b="1" dirty="0" smtClean="0">
                <a:latin typeface="VNI-Times" pitchFamily="2" charset="0"/>
              </a:rPr>
              <a:t>. (</a:t>
            </a:r>
            <a:r>
              <a:rPr lang="en-US" sz="4000" b="1" dirty="0">
                <a:latin typeface="VNI-Times" pitchFamily="2" charset="0"/>
              </a:rPr>
              <a:t>Coù söû duïng loái chôi chöõ ñieäp aâm)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933" name="bup be bang bong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372600" y="3276600"/>
            <a:ext cx="304800" cy="304800"/>
          </a:xfrm>
          <a:prstGeom prst="rect">
            <a:avLst/>
          </a:prstGeom>
          <a:noFill/>
        </p:spPr>
      </p:pic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216024" y="304800"/>
            <a:ext cx="86044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FF00FF"/>
                </a:solidFill>
                <a:latin typeface="VNI-Times" pitchFamily="2" charset="0"/>
              </a:rPr>
              <a:t>BUÙP BEÂ BAÈNG BOÂNG.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2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2933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05" name="Picture 5" descr="cats_1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57144"/>
            <a:ext cx="2286000" cy="2514600"/>
          </a:xfrm>
          <a:prstGeom prst="rect">
            <a:avLst/>
          </a:prstGeom>
          <a:noFill/>
        </p:spPr>
      </p:pic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0" y="1000108"/>
            <a:ext cx="9144000" cy="273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600" b="1" u="sng" dirty="0" smtClean="0">
                <a:latin typeface="VNI-Times" pitchFamily="2" charset="0"/>
              </a:rPr>
              <a:t>d. Ví </a:t>
            </a:r>
            <a:r>
              <a:rPr lang="en-US" sz="3600" b="1" u="sng" dirty="0">
                <a:latin typeface="VNI-Times" pitchFamily="2" charset="0"/>
              </a:rPr>
              <a:t>duï 4 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latin typeface="VNI-Times" pitchFamily="2" charset="0"/>
              </a:rPr>
              <a:t> Con caù ñoái boû trong coái ñaù,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latin typeface="VNI-Times" pitchFamily="2" charset="0"/>
              </a:rPr>
              <a:t> Con meøo caùi naèm treân maùi keøo,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latin typeface="VNI-Times" pitchFamily="2" charset="0"/>
              </a:rPr>
              <a:t> Traùch cha meï em ngheøo, anh nô õphuï duyeân em.</a:t>
            </a:r>
            <a:r>
              <a:rPr lang="en-US" sz="3600" b="1" dirty="0">
                <a:latin typeface="VNI-Times" pitchFamily="2" charset="0"/>
              </a:rPr>
              <a:t>    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                                                                 </a:t>
            </a:r>
          </a:p>
        </p:txBody>
      </p: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2362200" y="3659174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caù ñoái</a:t>
            </a:r>
          </a:p>
        </p:txBody>
      </p:sp>
      <p:sp>
        <p:nvSpPr>
          <p:cNvPr id="204810" name="Text Box 10"/>
          <p:cNvSpPr txBox="1">
            <a:spLocks noChangeArrowheads="1"/>
          </p:cNvSpPr>
          <p:nvPr/>
        </p:nvSpPr>
        <p:spPr bwMode="auto">
          <a:xfrm>
            <a:off x="4876800" y="3659174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coái ñaù</a:t>
            </a:r>
          </a:p>
        </p:txBody>
      </p:sp>
      <p:sp>
        <p:nvSpPr>
          <p:cNvPr id="204811" name="Text Box 11"/>
          <p:cNvSpPr txBox="1">
            <a:spLocks noChangeArrowheads="1"/>
          </p:cNvSpPr>
          <p:nvPr/>
        </p:nvSpPr>
        <p:spPr bwMode="auto">
          <a:xfrm>
            <a:off x="2362200" y="4268774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meøo caùi</a:t>
            </a:r>
          </a:p>
        </p:txBody>
      </p:sp>
      <p:sp>
        <p:nvSpPr>
          <p:cNvPr id="204813" name="Text Box 13"/>
          <p:cNvSpPr txBox="1">
            <a:spLocks noChangeArrowheads="1"/>
          </p:cNvSpPr>
          <p:nvPr/>
        </p:nvSpPr>
        <p:spPr bwMode="auto">
          <a:xfrm>
            <a:off x="4876800" y="4300524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maùi keøo</a:t>
            </a:r>
          </a:p>
        </p:txBody>
      </p:sp>
      <p:sp>
        <p:nvSpPr>
          <p:cNvPr id="204814" name="Text Box 14"/>
          <p:cNvSpPr txBox="1">
            <a:spLocks noChangeArrowheads="1"/>
          </p:cNvSpPr>
          <p:nvPr/>
        </p:nvSpPr>
        <p:spPr bwMode="auto">
          <a:xfrm>
            <a:off x="2214546" y="5148563"/>
            <a:ext cx="6791340" cy="423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VNI-Times" pitchFamily="2" charset="0"/>
              </a:rPr>
              <a:t>-&gt; Duøng loái </a:t>
            </a:r>
            <a:r>
              <a:rPr lang="en-US" sz="4000" b="1" dirty="0">
                <a:solidFill>
                  <a:srgbClr val="FF0000"/>
                </a:solidFill>
                <a:latin typeface="VNI-Times" pitchFamily="2" charset="0"/>
              </a:rPr>
              <a:t>noùi laùi.</a:t>
            </a:r>
          </a:p>
        </p:txBody>
      </p:sp>
      <p:pic>
        <p:nvPicPr>
          <p:cNvPr id="204818" name="Picture 18" descr="Ảnh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929066"/>
            <a:ext cx="1981200" cy="2190750"/>
          </a:xfrm>
          <a:prstGeom prst="rect">
            <a:avLst/>
          </a:prstGeom>
          <a:noFill/>
        </p:spPr>
      </p:pic>
      <p:sp>
        <p:nvSpPr>
          <p:cNvPr id="204819" name="AutoShape 19"/>
          <p:cNvSpPr>
            <a:spLocks noChangeArrowheads="1"/>
          </p:cNvSpPr>
          <p:nvPr/>
        </p:nvSpPr>
        <p:spPr bwMode="auto">
          <a:xfrm>
            <a:off x="4114800" y="3995724"/>
            <a:ext cx="685800" cy="228600"/>
          </a:xfrm>
          <a:prstGeom prst="leftRightArrow">
            <a:avLst>
              <a:gd name="adj1" fmla="val 50000"/>
              <a:gd name="adj2" fmla="val 6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 sz="3600">
              <a:latin typeface="VNI-Times" pitchFamily="2" charset="0"/>
            </a:endParaRPr>
          </a:p>
        </p:txBody>
      </p:sp>
      <p:sp>
        <p:nvSpPr>
          <p:cNvPr id="204820" name="AutoShape 20"/>
          <p:cNvSpPr>
            <a:spLocks noChangeArrowheads="1"/>
          </p:cNvSpPr>
          <p:nvPr/>
        </p:nvSpPr>
        <p:spPr bwMode="auto">
          <a:xfrm>
            <a:off x="4143372" y="4557706"/>
            <a:ext cx="685800" cy="228600"/>
          </a:xfrm>
          <a:prstGeom prst="leftRightArrow">
            <a:avLst>
              <a:gd name="adj1" fmla="val 50000"/>
              <a:gd name="adj2" fmla="val 6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 sz="3600">
              <a:latin typeface="VNI-Times" pitchFamily="2" charset="0"/>
            </a:endParaRPr>
          </a:p>
        </p:txBody>
      </p:sp>
      <p:sp>
        <p:nvSpPr>
          <p:cNvPr id="204822" name="Text Box 22"/>
          <p:cNvSpPr txBox="1">
            <a:spLocks noChangeArrowheads="1"/>
          </p:cNvSpPr>
          <p:nvPr/>
        </p:nvSpPr>
        <p:spPr bwMode="auto">
          <a:xfrm>
            <a:off x="3603625" y="1340768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coái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ñaù</a:t>
            </a:r>
            <a:endParaRPr lang="en-US" sz="32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204823" name="Text Box 23"/>
          <p:cNvSpPr txBox="1">
            <a:spLocks noChangeArrowheads="1"/>
          </p:cNvSpPr>
          <p:nvPr/>
        </p:nvSpPr>
        <p:spPr bwMode="auto">
          <a:xfrm>
            <a:off x="857224" y="1920868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meøo caùi</a:t>
            </a:r>
          </a:p>
        </p:txBody>
      </p:sp>
      <p:sp>
        <p:nvSpPr>
          <p:cNvPr id="204824" name="Text Box 24"/>
          <p:cNvSpPr txBox="1">
            <a:spLocks noChangeArrowheads="1"/>
          </p:cNvSpPr>
          <p:nvPr/>
        </p:nvSpPr>
        <p:spPr bwMode="auto">
          <a:xfrm>
            <a:off x="4029045" y="1920868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maùi keøo</a:t>
            </a:r>
          </a:p>
        </p:txBody>
      </p:sp>
      <p:sp>
        <p:nvSpPr>
          <p:cNvPr id="204825" name="Text Box 25"/>
          <p:cNvSpPr txBox="1">
            <a:spLocks noChangeArrowheads="1"/>
          </p:cNvSpPr>
          <p:nvPr/>
        </p:nvSpPr>
        <p:spPr bwMode="auto">
          <a:xfrm>
            <a:off x="595298" y="1340768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caù ñoái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4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4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4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7" grpId="0"/>
      <p:bldP spid="204808" grpId="0"/>
      <p:bldP spid="204810" grpId="0"/>
      <p:bldP spid="204811" grpId="0"/>
      <p:bldP spid="204813" grpId="0"/>
      <p:bldP spid="204814" grpId="0"/>
      <p:bldP spid="204819" grpId="0" animBg="1"/>
      <p:bldP spid="204820" grpId="0" animBg="1"/>
      <p:bldP spid="204822" grpId="0"/>
      <p:bldP spid="204823" grpId="0"/>
      <p:bldP spid="204824" grpId="0"/>
      <p:bldP spid="2048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87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smtClean="0">
                <a:latin typeface="VNI-Times" pitchFamily="2" charset="0"/>
              </a:rPr>
              <a:t>e.Ví </a:t>
            </a:r>
            <a:r>
              <a:rPr lang="en-US" sz="3600" b="1" u="sng" dirty="0">
                <a:latin typeface="VNI-Times" pitchFamily="2" charset="0"/>
              </a:rPr>
              <a:t>duï 5</a:t>
            </a:r>
            <a:r>
              <a:rPr lang="en-US" sz="4000" b="1" dirty="0">
                <a:latin typeface="VNI-Times" pitchFamily="2" charset="0"/>
              </a:rPr>
              <a:t>: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latin typeface="VNI-Times" pitchFamily="2" charset="0"/>
              </a:rPr>
              <a:t>   Ngoït thôm sau lôùp voû gai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latin typeface="VNI-Times" pitchFamily="2" charset="0"/>
              </a:rPr>
              <a:t>Quaû ngon lôùn maõi cho ai ñeïp loøng.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latin typeface="VNI-Times" pitchFamily="2" charset="0"/>
              </a:rPr>
              <a:t>Môøi coâ môøi baùc aên cuøng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latin typeface="VNI-Times" pitchFamily="2" charset="0"/>
              </a:rPr>
              <a:t>Saàu rieâng maø hoùa vui chung traêm nhaø</a:t>
            </a:r>
            <a:r>
              <a:rPr lang="en-US" sz="3200" b="1" dirty="0" smtClean="0">
                <a:latin typeface="VNI-Times" pitchFamily="2" charset="0"/>
              </a:rPr>
              <a:t>.</a:t>
            </a:r>
            <a:endParaRPr lang="en-US" sz="3200" b="1" dirty="0">
              <a:latin typeface="VNI-Times" pitchFamily="2" charset="0"/>
            </a:endParaRP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4495800" y="3000372"/>
            <a:ext cx="502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Duøng töø traùi nghóa.</a:t>
            </a: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-76200" y="3076572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VNI-Times" pitchFamily="2" charset="0"/>
              </a:rPr>
              <a:t>Saàu rieâng</a:t>
            </a:r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1981200" y="3076572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VNI-Times" pitchFamily="2" charset="0"/>
              </a:rPr>
              <a:t>Vui chung.</a:t>
            </a:r>
          </a:p>
        </p:txBody>
      </p:sp>
      <p:graphicFrame>
        <p:nvGraphicFramePr>
          <p:cNvPr id="70678" name="Object 22"/>
          <p:cNvGraphicFramePr>
            <a:graphicFrameLocks noChangeAspect="1"/>
          </p:cNvGraphicFramePr>
          <p:nvPr/>
        </p:nvGraphicFramePr>
        <p:xfrm>
          <a:off x="1743075" y="5335588"/>
          <a:ext cx="393700" cy="9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orelDRAW CMX" r:id="rId3" imgW="393120" imgH="98640" progId="CorelDraw.CMX.12">
                  <p:embed/>
                </p:oleObj>
              </mc:Choice>
              <mc:Fallback>
                <p:oleObj name="CorelDRAW CMX" r:id="rId3" imgW="393120" imgH="98640" progId="CorelDraw.CMX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075" y="5335588"/>
                        <a:ext cx="393700" cy="98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82" name="Rectangle 26"/>
          <p:cNvSpPr>
            <a:spLocks noChangeArrowheads="1"/>
          </p:cNvSpPr>
          <p:nvPr/>
        </p:nvSpPr>
        <p:spPr bwMode="auto">
          <a:xfrm>
            <a:off x="1905000" y="3076572"/>
            <a:ext cx="434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008000"/>
                </a:solidFill>
                <a:latin typeface="VNI-Times" pitchFamily="2" charset="0"/>
                <a:sym typeface="Symbol" pitchFamily="18" charset="2"/>
              </a:rPr>
              <a:t></a:t>
            </a:r>
          </a:p>
        </p:txBody>
      </p:sp>
      <p:sp>
        <p:nvSpPr>
          <p:cNvPr id="70685" name="Line 29"/>
          <p:cNvSpPr>
            <a:spLocks noChangeShapeType="1"/>
          </p:cNvSpPr>
          <p:nvPr/>
        </p:nvSpPr>
        <p:spPr bwMode="auto">
          <a:xfrm>
            <a:off x="4191000" y="3457572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70686" name="Text Box 30"/>
          <p:cNvSpPr txBox="1">
            <a:spLocks noChangeArrowheads="1"/>
          </p:cNvSpPr>
          <p:nvPr/>
        </p:nvSpPr>
        <p:spPr bwMode="auto">
          <a:xfrm>
            <a:off x="-76200" y="4416429"/>
            <a:ext cx="2209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Saàu rieâng</a:t>
            </a:r>
          </a:p>
        </p:txBody>
      </p:sp>
      <p:sp>
        <p:nvSpPr>
          <p:cNvPr id="70687" name="Line 31"/>
          <p:cNvSpPr>
            <a:spLocks noChangeShapeType="1"/>
          </p:cNvSpPr>
          <p:nvPr/>
        </p:nvSpPr>
        <p:spPr bwMode="auto">
          <a:xfrm flipV="1">
            <a:off x="1981200" y="4233866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70688" name="Text Box 32"/>
          <p:cNvSpPr txBox="1">
            <a:spLocks noChangeArrowheads="1"/>
          </p:cNvSpPr>
          <p:nvPr/>
        </p:nvSpPr>
        <p:spPr bwMode="auto">
          <a:xfrm>
            <a:off x="2362200" y="3929066"/>
            <a:ext cx="480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VNI-Times" pitchFamily="2" charset="0"/>
              </a:rPr>
              <a:t>Moät loaïi quaû ôû Nam Boä.</a:t>
            </a:r>
          </a:p>
        </p:txBody>
      </p:sp>
      <p:sp>
        <p:nvSpPr>
          <p:cNvPr id="70689" name="Text Box 33"/>
          <p:cNvSpPr txBox="1">
            <a:spLocks noChangeArrowheads="1"/>
          </p:cNvSpPr>
          <p:nvPr/>
        </p:nvSpPr>
        <p:spPr bwMode="auto">
          <a:xfrm>
            <a:off x="2438400" y="4614866"/>
            <a:ext cx="457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VNI-Times" pitchFamily="2" charset="0"/>
              </a:rPr>
              <a:t>Moät traïng thaùi taâm lyù tieâu cöïc caù nhaân.</a:t>
            </a:r>
          </a:p>
        </p:txBody>
      </p:sp>
      <p:sp>
        <p:nvSpPr>
          <p:cNvPr id="70690" name="Line 34"/>
          <p:cNvSpPr>
            <a:spLocks noChangeShapeType="1"/>
          </p:cNvSpPr>
          <p:nvPr/>
        </p:nvSpPr>
        <p:spPr bwMode="auto">
          <a:xfrm>
            <a:off x="1981200" y="4767266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70692" name="Text Box 36"/>
          <p:cNvSpPr txBox="1">
            <a:spLocks noChangeArrowheads="1"/>
          </p:cNvSpPr>
          <p:nvPr/>
        </p:nvSpPr>
        <p:spPr bwMode="auto">
          <a:xfrm>
            <a:off x="357158" y="5929330"/>
            <a:ext cx="77152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VNI-Times" pitchFamily="2" charset="0"/>
              </a:rPr>
              <a:t>-&gt; Duøng </a:t>
            </a:r>
            <a:r>
              <a:rPr lang="en-US" sz="4000" b="1" dirty="0">
                <a:solidFill>
                  <a:srgbClr val="FF0000"/>
                </a:solidFill>
                <a:latin typeface="VNI-Times" pitchFamily="2" charset="0"/>
              </a:rPr>
              <a:t>töø ñoàng aâm.</a:t>
            </a:r>
          </a:p>
        </p:txBody>
      </p:sp>
      <p:sp>
        <p:nvSpPr>
          <p:cNvPr id="70693" name="Text Box 37"/>
          <p:cNvSpPr txBox="1">
            <a:spLocks noChangeArrowheads="1"/>
          </p:cNvSpPr>
          <p:nvPr/>
        </p:nvSpPr>
        <p:spPr bwMode="auto">
          <a:xfrm>
            <a:off x="828675" y="2273498"/>
            <a:ext cx="236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Saàu rieâng</a:t>
            </a:r>
          </a:p>
        </p:txBody>
      </p:sp>
      <p:sp>
        <p:nvSpPr>
          <p:cNvPr id="70694" name="Text Box 38"/>
          <p:cNvSpPr txBox="1">
            <a:spLocks noChangeArrowheads="1"/>
          </p:cNvSpPr>
          <p:nvPr/>
        </p:nvSpPr>
        <p:spPr bwMode="auto">
          <a:xfrm>
            <a:off x="3743325" y="2285992"/>
            <a:ext cx="304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VNI-Times" pitchFamily="2" charset="0"/>
              </a:rPr>
              <a:t>vui chung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0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0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70675" grpId="0"/>
      <p:bldP spid="70676" grpId="0"/>
      <p:bldP spid="70682" grpId="0"/>
      <p:bldP spid="70685" grpId="0" animBg="1"/>
      <p:bldP spid="70686" grpId="0"/>
      <p:bldP spid="70687" grpId="0" animBg="1"/>
      <p:bldP spid="70688" grpId="0"/>
      <p:bldP spid="70689" grpId="0"/>
      <p:bldP spid="70690" grpId="0" animBg="1"/>
      <p:bldP spid="70692" grpId="0"/>
      <p:bldP spid="70693" grpId="0"/>
      <p:bldP spid="706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Text Box 2"/>
          <p:cNvSpPr txBox="1">
            <a:spLocks noChangeArrowheads="1"/>
          </p:cNvSpPr>
          <p:nvPr/>
        </p:nvSpPr>
        <p:spPr bwMode="auto">
          <a:xfrm>
            <a:off x="1828800" y="0"/>
            <a:ext cx="533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TẬP NHANH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457200" y="838200"/>
            <a:ext cx="8158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VNI-Times" pitchFamily="2" charset="0"/>
              </a:rPr>
              <a:t>Xaùc ñònh loái chôi chöõ trong caùc caâu sau:</a:t>
            </a:r>
          </a:p>
        </p:txBody>
      </p:sp>
      <p:sp>
        <p:nvSpPr>
          <p:cNvPr id="210951" name="Text Box 7"/>
          <p:cNvSpPr txBox="1">
            <a:spLocks noChangeArrowheads="1"/>
          </p:cNvSpPr>
          <p:nvPr/>
        </p:nvSpPr>
        <p:spPr bwMode="auto">
          <a:xfrm>
            <a:off x="0" y="1785926"/>
            <a:ext cx="9144000" cy="2956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atinLnBrk="1">
              <a:lnSpc>
                <a:spcPct val="40000"/>
              </a:lnSpc>
              <a:spcBef>
                <a:spcPct val="50000"/>
              </a:spcBef>
            </a:pPr>
            <a:endParaRPr lang="en-US" sz="3600" b="1" dirty="0">
              <a:latin typeface="VNI-Times" pitchFamily="2" charset="0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3600" b="1" dirty="0" smtClean="0">
                <a:latin typeface="VNI-Times" pitchFamily="2" charset="0"/>
              </a:rPr>
              <a:t>1 </a:t>
            </a:r>
            <a:r>
              <a:rPr lang="en-US" sz="3600" b="1" dirty="0">
                <a:latin typeface="VNI-Times" pitchFamily="2" charset="0"/>
              </a:rPr>
              <a:t>- Treân trôøi rôi xuoáng mau co.         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b="1" dirty="0">
                <a:latin typeface="VNI-Times" pitchFamily="2" charset="0"/>
              </a:rPr>
              <a:t>(</a:t>
            </a:r>
            <a:r>
              <a:rPr lang="en-US" sz="2800" b="1" i="1" dirty="0">
                <a:latin typeface="VNI-Times" pitchFamily="2" charset="0"/>
              </a:rPr>
              <a:t>Caâu ñoá</a:t>
            </a:r>
            <a:r>
              <a:rPr lang="en-US" sz="3600" b="1" dirty="0">
                <a:latin typeface="VNI-Times" pitchFamily="2" charset="0"/>
              </a:rPr>
              <a:t>)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endParaRPr lang="en-US" sz="3600" b="1" dirty="0">
              <a:latin typeface="VNI-Times" pitchFamily="2" charset="0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3600" b="1" dirty="0" smtClean="0">
                <a:latin typeface="VNI-Times" pitchFamily="2" charset="0"/>
              </a:rPr>
              <a:t>2 </a:t>
            </a:r>
            <a:r>
              <a:rPr lang="en-US" sz="3600" b="1" dirty="0">
                <a:latin typeface="VNI-Times" pitchFamily="2" charset="0"/>
              </a:rPr>
              <a:t>- Da traéng voã bì baïch,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3600" b="1" dirty="0">
                <a:latin typeface="VNI-Times" pitchFamily="2" charset="0"/>
              </a:rPr>
              <a:t>     Röøng saâu möa laâm thaâm.</a:t>
            </a:r>
            <a:r>
              <a:rPr lang="en-US" sz="4000" b="1" dirty="0">
                <a:latin typeface="VNI-Times" pitchFamily="2" charset="0"/>
              </a:rPr>
              <a:t>              (</a:t>
            </a:r>
            <a:r>
              <a:rPr lang="en-US" sz="2800" b="1" i="1" dirty="0">
                <a:latin typeface="VNI-Times" pitchFamily="2" charset="0"/>
              </a:rPr>
              <a:t>Caâu ñoái</a:t>
            </a:r>
            <a:r>
              <a:rPr lang="en-US" sz="4000" b="1" dirty="0">
                <a:latin typeface="VNI-Times" pitchFamily="2" charset="0"/>
              </a:rPr>
              <a:t>)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4000" b="1" dirty="0">
                <a:latin typeface="VNI-Times" pitchFamily="2" charset="0"/>
              </a:rPr>
              <a:t>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74" name="Rectangle 14"/>
          <p:cNvSpPr>
            <a:spLocks noChangeArrowheads="1"/>
          </p:cNvSpPr>
          <p:nvPr/>
        </p:nvSpPr>
        <p:spPr bwMode="auto">
          <a:xfrm>
            <a:off x="0" y="8382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 smtClean="0">
                <a:latin typeface="VNI-Times" pitchFamily="2" charset="0"/>
              </a:rPr>
              <a:t>1- </a:t>
            </a:r>
            <a:r>
              <a:rPr lang="en-US" sz="3600" b="1" dirty="0">
                <a:latin typeface="VNI-Times" pitchFamily="2" charset="0"/>
              </a:rPr>
              <a:t>Treân trôøi rôi xuoáng mau co.         </a:t>
            </a:r>
            <a:r>
              <a:rPr lang="en-US" sz="3600" b="1" dirty="0">
                <a:solidFill>
                  <a:srgbClr val="FF00FF"/>
                </a:solidFill>
                <a:latin typeface="VNI-Times" pitchFamily="2" charset="0"/>
              </a:rPr>
              <a:t>(Caâu ñoá)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265238" y="1600200"/>
            <a:ext cx="7878762" cy="4826000"/>
            <a:chOff x="576" y="944"/>
            <a:chExt cx="5040" cy="3025"/>
          </a:xfrm>
        </p:grpSpPr>
        <p:sp>
          <p:nvSpPr>
            <p:cNvPr id="220176" name="Rectangle 16"/>
            <p:cNvSpPr>
              <a:spLocks noChangeArrowheads="1"/>
            </p:cNvSpPr>
            <p:nvPr/>
          </p:nvSpPr>
          <p:spPr bwMode="auto">
            <a:xfrm>
              <a:off x="576" y="1248"/>
              <a:ext cx="1169" cy="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b="1">
                  <a:solidFill>
                    <a:srgbClr val="0000FF"/>
                  </a:solidFill>
                  <a:latin typeface="VNI-Times" pitchFamily="2" charset="0"/>
                </a:rPr>
                <a:t>Mau co</a:t>
              </a:r>
            </a:p>
          </p:txBody>
        </p:sp>
        <p:sp>
          <p:nvSpPr>
            <p:cNvPr id="220177" name="Rectangle 17"/>
            <p:cNvSpPr>
              <a:spLocks noChangeArrowheads="1"/>
            </p:cNvSpPr>
            <p:nvPr/>
          </p:nvSpPr>
          <p:spPr bwMode="auto">
            <a:xfrm>
              <a:off x="1872" y="1248"/>
              <a:ext cx="116" cy="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vi-VN" sz="4000" b="1">
                <a:solidFill>
                  <a:srgbClr val="0000FF"/>
                </a:solidFill>
                <a:latin typeface="VNI-Times" pitchFamily="2" charset="0"/>
              </a:endParaRPr>
            </a:p>
          </p:txBody>
        </p:sp>
        <p:sp>
          <p:nvSpPr>
            <p:cNvPr id="220178" name="Rectangle 18"/>
            <p:cNvSpPr>
              <a:spLocks noChangeArrowheads="1"/>
            </p:cNvSpPr>
            <p:nvPr/>
          </p:nvSpPr>
          <p:spPr bwMode="auto">
            <a:xfrm>
              <a:off x="2305" y="1248"/>
              <a:ext cx="1251" cy="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4000" b="1">
                  <a:solidFill>
                    <a:srgbClr val="0000FF"/>
                  </a:solidFill>
                  <a:latin typeface="VNI-Times" pitchFamily="2" charset="0"/>
                </a:rPr>
                <a:t> Mo cau</a:t>
              </a:r>
            </a:p>
          </p:txBody>
        </p:sp>
        <p:sp>
          <p:nvSpPr>
            <p:cNvPr id="220179" name="Rectangle 19"/>
            <p:cNvSpPr>
              <a:spLocks noChangeArrowheads="1"/>
            </p:cNvSpPr>
            <p:nvPr/>
          </p:nvSpPr>
          <p:spPr bwMode="auto">
            <a:xfrm>
              <a:off x="4262" y="944"/>
              <a:ext cx="118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vi-VN" sz="3600" b="1">
                <a:solidFill>
                  <a:srgbClr val="FF00FF"/>
                </a:solidFill>
                <a:latin typeface="VNI-Times" pitchFamily="2" charset="0"/>
              </a:endParaRPr>
            </a:p>
          </p:txBody>
        </p:sp>
        <p:sp>
          <p:nvSpPr>
            <p:cNvPr id="220180" name="Text Box 20"/>
            <p:cNvSpPr txBox="1">
              <a:spLocks noChangeArrowheads="1"/>
            </p:cNvSpPr>
            <p:nvPr/>
          </p:nvSpPr>
          <p:spPr bwMode="auto">
            <a:xfrm>
              <a:off x="3792" y="1248"/>
              <a:ext cx="1248" cy="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vi-VN" sz="4000" b="1">
                <a:latin typeface="VNI-Times" pitchFamily="2" charset="0"/>
              </a:endParaRPr>
            </a:p>
          </p:txBody>
        </p:sp>
        <p:sp>
          <p:nvSpPr>
            <p:cNvPr id="220181" name="Text Box 21"/>
            <p:cNvSpPr txBox="1">
              <a:spLocks noChangeArrowheads="1"/>
            </p:cNvSpPr>
            <p:nvPr/>
          </p:nvSpPr>
          <p:spPr bwMode="auto">
            <a:xfrm>
              <a:off x="4272" y="1248"/>
              <a:ext cx="1344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Nói lái</a:t>
              </a:r>
              <a:endPara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0182" name="AutoShape 22"/>
            <p:cNvSpPr>
              <a:spLocks noChangeArrowheads="1"/>
            </p:cNvSpPr>
            <p:nvPr/>
          </p:nvSpPr>
          <p:spPr bwMode="auto">
            <a:xfrm>
              <a:off x="3744" y="1440"/>
              <a:ext cx="384" cy="19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vi-VN"/>
            </a:p>
          </p:txBody>
        </p:sp>
        <p:pic>
          <p:nvPicPr>
            <p:cNvPr id="220183" name="Picture 23" descr="Untitled-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60" y="1872"/>
              <a:ext cx="1500" cy="2097"/>
            </a:xfrm>
            <a:prstGeom prst="rect">
              <a:avLst/>
            </a:prstGeom>
            <a:noFill/>
          </p:spPr>
        </p:pic>
        <p:pic>
          <p:nvPicPr>
            <p:cNvPr id="220184" name="Picture 2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40" y="1872"/>
              <a:ext cx="1546" cy="2064"/>
            </a:xfrm>
            <a:prstGeom prst="rect">
              <a:avLst/>
            </a:prstGeom>
            <a:noFill/>
          </p:spPr>
        </p:pic>
      </p:grpSp>
      <p:sp>
        <p:nvSpPr>
          <p:cNvPr id="220185" name="AutoShape 25"/>
          <p:cNvSpPr>
            <a:spLocks noChangeArrowheads="1"/>
          </p:cNvSpPr>
          <p:nvPr/>
        </p:nvSpPr>
        <p:spPr bwMode="auto">
          <a:xfrm>
            <a:off x="3276600" y="2362200"/>
            <a:ext cx="609600" cy="304800"/>
          </a:xfrm>
          <a:prstGeom prst="leftRightArrow">
            <a:avLst>
              <a:gd name="adj1" fmla="val 50000"/>
              <a:gd name="adj2" fmla="val 40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220187" name="Text Box 27"/>
          <p:cNvSpPr txBox="1">
            <a:spLocks noChangeArrowheads="1"/>
          </p:cNvSpPr>
          <p:nvPr/>
        </p:nvSpPr>
        <p:spPr bwMode="auto">
          <a:xfrm>
            <a:off x="4518025" y="857232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mau 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85" grpId="0" animBg="1"/>
      <p:bldP spid="2201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0" y="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 dirty="0">
                <a:latin typeface="VNI-Times" pitchFamily="2" charset="0"/>
              </a:rPr>
              <a:t>2</a:t>
            </a:r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b="1" dirty="0">
                <a:latin typeface="VNI-Times" pitchFamily="2" charset="0"/>
              </a:rPr>
              <a:t>- Da </a:t>
            </a:r>
            <a:r>
              <a:rPr lang="en-US" sz="3600" b="1" dirty="0" err="1">
                <a:latin typeface="VNI-Times" pitchFamily="2" charset="0"/>
              </a:rPr>
              <a:t>traéng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voã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bì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baïch</a:t>
            </a:r>
            <a:r>
              <a:rPr lang="en-US" sz="3600" b="1" dirty="0">
                <a:latin typeface="VNI-Times" pitchFamily="2" charset="0"/>
              </a:rPr>
              <a:t>,</a:t>
            </a:r>
          </a:p>
          <a:p>
            <a:r>
              <a:rPr lang="en-US" sz="3600" b="1" dirty="0">
                <a:latin typeface="VNI-Times" pitchFamily="2" charset="0"/>
              </a:rPr>
              <a:t>     </a:t>
            </a:r>
            <a:r>
              <a:rPr lang="en-US" sz="3600" b="1" dirty="0" err="1">
                <a:latin typeface="VNI-Times" pitchFamily="2" charset="0"/>
              </a:rPr>
              <a:t>Röøng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saâu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möa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laâm</a:t>
            </a:r>
            <a:r>
              <a:rPr lang="en-US" sz="3600" b="1" dirty="0">
                <a:latin typeface="VNI-Times" pitchFamily="2" charset="0"/>
              </a:rPr>
              <a:t> </a:t>
            </a:r>
            <a:r>
              <a:rPr lang="en-US" sz="3600" b="1" dirty="0" err="1">
                <a:latin typeface="VNI-Times" pitchFamily="2" charset="0"/>
              </a:rPr>
              <a:t>thaâm</a:t>
            </a:r>
            <a:r>
              <a:rPr lang="en-US" sz="3600" b="1" dirty="0">
                <a:latin typeface="VNI-Times" pitchFamily="2" charset="0"/>
              </a:rPr>
              <a:t>.      </a:t>
            </a:r>
            <a:r>
              <a:rPr lang="en-US" sz="3600" b="1" dirty="0">
                <a:solidFill>
                  <a:srgbClr val="FF00FF"/>
                </a:solidFill>
                <a:latin typeface="VNI-Times" pitchFamily="2" charset="0"/>
              </a:rPr>
              <a:t>(</a:t>
            </a:r>
            <a:r>
              <a:rPr lang="en-US" sz="3600" b="1" dirty="0" err="1">
                <a:solidFill>
                  <a:srgbClr val="FF00FF"/>
                </a:solidFill>
                <a:latin typeface="VNI-Times" pitchFamily="2" charset="0"/>
              </a:rPr>
              <a:t>Caâu</a:t>
            </a:r>
            <a:r>
              <a:rPr lang="en-US" sz="3600" b="1" dirty="0">
                <a:solidFill>
                  <a:srgbClr val="FF00FF"/>
                </a:solidFill>
                <a:latin typeface="VNI-Times" pitchFamily="2" charset="0"/>
              </a:rPr>
              <a:t> </a:t>
            </a:r>
            <a:r>
              <a:rPr lang="en-US" sz="3600" b="1" dirty="0" err="1">
                <a:solidFill>
                  <a:srgbClr val="FF00FF"/>
                </a:solidFill>
                <a:latin typeface="VNI-Times" pitchFamily="2" charset="0"/>
              </a:rPr>
              <a:t>ñoái</a:t>
            </a:r>
            <a:r>
              <a:rPr lang="en-US" sz="3600" b="1" dirty="0">
                <a:solidFill>
                  <a:srgbClr val="FF00FF"/>
                </a:solidFill>
                <a:latin typeface="VNI-Times" pitchFamily="2" charset="0"/>
              </a:rPr>
              <a:t>)</a:t>
            </a: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6019800" y="1981200"/>
            <a:ext cx="1981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4000" b="1">
              <a:latin typeface="VNI-Times" pitchFamily="2" charset="0"/>
            </a:endParaRPr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0" y="1928813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VNI-Times" pitchFamily="2" charset="0"/>
              </a:rPr>
              <a:t>Bì baïch</a:t>
            </a:r>
          </a:p>
        </p:txBody>
      </p:sp>
      <p:sp>
        <p:nvSpPr>
          <p:cNvPr id="97306" name="Rectangle 26"/>
          <p:cNvSpPr>
            <a:spLocks noChangeArrowheads="1"/>
          </p:cNvSpPr>
          <p:nvPr/>
        </p:nvSpPr>
        <p:spPr bwMode="auto">
          <a:xfrm>
            <a:off x="0" y="259080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0000FF"/>
                </a:solidFill>
                <a:latin typeface="VNI-Times" pitchFamily="2" charset="0"/>
              </a:rPr>
              <a:t>Laâm thaâm</a:t>
            </a:r>
          </a:p>
        </p:txBody>
      </p:sp>
      <p:sp>
        <p:nvSpPr>
          <p:cNvPr id="97309" name="Text Box 29"/>
          <p:cNvSpPr txBox="1">
            <a:spLocks noChangeArrowheads="1"/>
          </p:cNvSpPr>
          <p:nvPr/>
        </p:nvSpPr>
        <p:spPr bwMode="auto">
          <a:xfrm>
            <a:off x="6019800" y="1828800"/>
            <a:ext cx="2895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>
                <a:solidFill>
                  <a:srgbClr val="FF0000"/>
                </a:solidFill>
                <a:latin typeface="VNI-Times" pitchFamily="2" charset="0"/>
              </a:rPr>
              <a:t>Duøng töø ñoàng nghóa.</a:t>
            </a:r>
          </a:p>
        </p:txBody>
      </p:sp>
      <p:sp>
        <p:nvSpPr>
          <p:cNvPr id="97311" name="Text Box 31"/>
          <p:cNvSpPr txBox="1">
            <a:spLocks noChangeArrowheads="1"/>
          </p:cNvSpPr>
          <p:nvPr/>
        </p:nvSpPr>
        <p:spPr bwMode="auto">
          <a:xfrm>
            <a:off x="609600" y="3962400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VNI-Times" pitchFamily="2" charset="0"/>
              </a:rPr>
              <a:t>Bì baïch</a:t>
            </a:r>
          </a:p>
        </p:txBody>
      </p:sp>
      <p:sp>
        <p:nvSpPr>
          <p:cNvPr id="97312" name="Rectangle 32"/>
          <p:cNvSpPr>
            <a:spLocks noChangeArrowheads="1"/>
          </p:cNvSpPr>
          <p:nvPr/>
        </p:nvSpPr>
        <p:spPr bwMode="auto">
          <a:xfrm>
            <a:off x="152400" y="52578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VNI-Times" pitchFamily="2" charset="0"/>
              </a:rPr>
              <a:t>Laâm thaâm</a:t>
            </a:r>
          </a:p>
        </p:txBody>
      </p:sp>
      <p:sp>
        <p:nvSpPr>
          <p:cNvPr id="97313" name="Line 33"/>
          <p:cNvSpPr>
            <a:spLocks noChangeShapeType="1"/>
          </p:cNvSpPr>
          <p:nvPr/>
        </p:nvSpPr>
        <p:spPr bwMode="auto">
          <a:xfrm flipV="1">
            <a:off x="2209800" y="3810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97314" name="Text Box 34"/>
          <p:cNvSpPr txBox="1">
            <a:spLocks noChangeArrowheads="1"/>
          </p:cNvSpPr>
          <p:nvPr/>
        </p:nvSpPr>
        <p:spPr bwMode="auto">
          <a:xfrm>
            <a:off x="2743200" y="3459163"/>
            <a:ext cx="213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VNI-Times" pitchFamily="2" charset="0"/>
              </a:rPr>
              <a:t>Da traéng</a:t>
            </a:r>
          </a:p>
        </p:txBody>
      </p:sp>
      <p:sp>
        <p:nvSpPr>
          <p:cNvPr id="97315" name="Line 35"/>
          <p:cNvSpPr>
            <a:spLocks noChangeShapeType="1"/>
          </p:cNvSpPr>
          <p:nvPr/>
        </p:nvSpPr>
        <p:spPr bwMode="auto">
          <a:xfrm>
            <a:off x="2209800" y="4267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97316" name="Text Box 36"/>
          <p:cNvSpPr txBox="1">
            <a:spLocks noChangeArrowheads="1"/>
          </p:cNvSpPr>
          <p:nvPr/>
        </p:nvSpPr>
        <p:spPr bwMode="auto">
          <a:xfrm>
            <a:off x="2743200" y="41910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VNI-Times" pitchFamily="2" charset="0"/>
              </a:rPr>
              <a:t>Tieáng voã</a:t>
            </a:r>
          </a:p>
        </p:txBody>
      </p:sp>
      <p:sp>
        <p:nvSpPr>
          <p:cNvPr id="97317" name="Line 37"/>
          <p:cNvSpPr>
            <a:spLocks noChangeShapeType="1"/>
          </p:cNvSpPr>
          <p:nvPr/>
        </p:nvSpPr>
        <p:spPr bwMode="auto">
          <a:xfrm flipV="1">
            <a:off x="2133600" y="51816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97318" name="Text Box 38"/>
          <p:cNvSpPr txBox="1">
            <a:spLocks noChangeArrowheads="1"/>
          </p:cNvSpPr>
          <p:nvPr/>
        </p:nvSpPr>
        <p:spPr bwMode="auto">
          <a:xfrm>
            <a:off x="2667000" y="48768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VNI-Times" pitchFamily="2" charset="0"/>
              </a:rPr>
              <a:t>Röøng saâu</a:t>
            </a:r>
          </a:p>
        </p:txBody>
      </p:sp>
      <p:sp>
        <p:nvSpPr>
          <p:cNvPr id="97319" name="Line 39"/>
          <p:cNvSpPr>
            <a:spLocks noChangeShapeType="1"/>
          </p:cNvSpPr>
          <p:nvPr/>
        </p:nvSpPr>
        <p:spPr bwMode="auto">
          <a:xfrm>
            <a:off x="2133600" y="56388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97321" name="Text Box 41"/>
          <p:cNvSpPr txBox="1">
            <a:spLocks noChangeArrowheads="1"/>
          </p:cNvSpPr>
          <p:nvPr/>
        </p:nvSpPr>
        <p:spPr bwMode="auto">
          <a:xfrm>
            <a:off x="2667000" y="5486400"/>
            <a:ext cx="335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latin typeface="VNI-Times" pitchFamily="2" charset="0"/>
              </a:rPr>
              <a:t>Möa nhoû</a:t>
            </a:r>
            <a:r>
              <a:rPr lang="en-US" sz="3200" b="1" i="1" dirty="0" smtClean="0">
                <a:latin typeface="VNI-Times" pitchFamily="2" charset="0"/>
              </a:rPr>
              <a:t>, mau </a:t>
            </a:r>
            <a:r>
              <a:rPr lang="en-US" sz="3200" b="1" i="1" dirty="0">
                <a:latin typeface="VNI-Times" pitchFamily="2" charset="0"/>
              </a:rPr>
              <a:t>haït</a:t>
            </a:r>
            <a:r>
              <a:rPr lang="en-US" sz="3200" b="1" i="1" dirty="0" smtClean="0">
                <a:latin typeface="VNI-Times" pitchFamily="2" charset="0"/>
              </a:rPr>
              <a:t>, keùo </a:t>
            </a:r>
            <a:r>
              <a:rPr lang="en-US" sz="3200" b="1" i="1" dirty="0">
                <a:latin typeface="VNI-Times" pitchFamily="2" charset="0"/>
              </a:rPr>
              <a:t>daøi</a:t>
            </a:r>
          </a:p>
        </p:txBody>
      </p:sp>
      <p:sp>
        <p:nvSpPr>
          <p:cNvPr id="97322" name="AutoShape 42"/>
          <p:cNvSpPr>
            <a:spLocks/>
          </p:cNvSpPr>
          <p:nvPr/>
        </p:nvSpPr>
        <p:spPr bwMode="auto">
          <a:xfrm flipV="1">
            <a:off x="5638800" y="3733800"/>
            <a:ext cx="381000" cy="26670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97323" name="Text Box 43"/>
          <p:cNvSpPr txBox="1">
            <a:spLocks noChangeArrowheads="1"/>
          </p:cNvSpPr>
          <p:nvPr/>
        </p:nvSpPr>
        <p:spPr bwMode="auto">
          <a:xfrm>
            <a:off x="6096000" y="4343400"/>
            <a:ext cx="3048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>
                <a:solidFill>
                  <a:srgbClr val="FF0000"/>
                </a:solidFill>
                <a:latin typeface="VNI-Times" pitchFamily="2" charset="0"/>
              </a:rPr>
              <a:t>Duøng töø ngöõ ñoàng aâm.</a:t>
            </a:r>
          </a:p>
        </p:txBody>
      </p:sp>
      <p:sp>
        <p:nvSpPr>
          <p:cNvPr id="97329" name="Text Box 49"/>
          <p:cNvSpPr txBox="1">
            <a:spLocks noChangeArrowheads="1"/>
          </p:cNvSpPr>
          <p:nvPr/>
        </p:nvSpPr>
        <p:spPr bwMode="auto">
          <a:xfrm>
            <a:off x="3124200" y="19050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VNI-Times" pitchFamily="2" charset="0"/>
              </a:rPr>
              <a:t>Da traéng</a:t>
            </a:r>
          </a:p>
        </p:txBody>
      </p:sp>
      <p:sp>
        <p:nvSpPr>
          <p:cNvPr id="97330" name="Text Box 50"/>
          <p:cNvSpPr txBox="1">
            <a:spLocks noChangeArrowheads="1"/>
          </p:cNvSpPr>
          <p:nvPr/>
        </p:nvSpPr>
        <p:spPr bwMode="auto">
          <a:xfrm>
            <a:off x="3276600" y="25908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VNI-Times" pitchFamily="2" charset="0"/>
              </a:rPr>
              <a:t>Röøng saâu</a:t>
            </a:r>
          </a:p>
        </p:txBody>
      </p:sp>
      <p:sp>
        <p:nvSpPr>
          <p:cNvPr id="97331" name="Line 51"/>
          <p:cNvSpPr>
            <a:spLocks noChangeShapeType="1"/>
          </p:cNvSpPr>
          <p:nvPr/>
        </p:nvSpPr>
        <p:spPr bwMode="auto">
          <a:xfrm flipV="1">
            <a:off x="2286000" y="2362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97332" name="Line 52"/>
          <p:cNvSpPr>
            <a:spLocks noChangeShapeType="1"/>
          </p:cNvSpPr>
          <p:nvPr/>
        </p:nvSpPr>
        <p:spPr bwMode="auto">
          <a:xfrm flipV="1">
            <a:off x="2362200" y="2971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97333" name="Text Box 53"/>
          <p:cNvSpPr txBox="1">
            <a:spLocks noChangeArrowheads="1"/>
          </p:cNvSpPr>
          <p:nvPr/>
        </p:nvSpPr>
        <p:spPr bwMode="auto">
          <a:xfrm>
            <a:off x="152400" y="1371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FF"/>
                </a:solidFill>
                <a:latin typeface="VNI-Times" pitchFamily="2" charset="0"/>
              </a:rPr>
              <a:t>HAÙN VIEÄT</a:t>
            </a:r>
          </a:p>
        </p:txBody>
      </p:sp>
      <p:sp>
        <p:nvSpPr>
          <p:cNvPr id="97335" name="Text Box 55"/>
          <p:cNvSpPr txBox="1">
            <a:spLocks noChangeArrowheads="1"/>
          </p:cNvSpPr>
          <p:nvPr/>
        </p:nvSpPr>
        <p:spPr bwMode="auto">
          <a:xfrm>
            <a:off x="3200400" y="1371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FF"/>
                </a:solidFill>
                <a:latin typeface="VNI-Times" pitchFamily="2" charset="0"/>
              </a:rPr>
              <a:t>THUAÀN VIEÄT</a:t>
            </a:r>
          </a:p>
        </p:txBody>
      </p:sp>
      <p:sp>
        <p:nvSpPr>
          <p:cNvPr id="97336" name="AutoShape 56"/>
          <p:cNvSpPr>
            <a:spLocks/>
          </p:cNvSpPr>
          <p:nvPr/>
        </p:nvSpPr>
        <p:spPr bwMode="auto">
          <a:xfrm>
            <a:off x="5791200" y="1905000"/>
            <a:ext cx="152400" cy="1371600"/>
          </a:xfrm>
          <a:prstGeom prst="righ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97337" name="Text Box 57"/>
          <p:cNvSpPr txBox="1">
            <a:spLocks noChangeArrowheads="1"/>
          </p:cNvSpPr>
          <p:nvPr/>
        </p:nvSpPr>
        <p:spPr bwMode="auto">
          <a:xfrm>
            <a:off x="349250" y="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Da traéng</a:t>
            </a:r>
          </a:p>
        </p:txBody>
      </p:sp>
      <p:sp>
        <p:nvSpPr>
          <p:cNvPr id="97338" name="Text Box 58"/>
          <p:cNvSpPr txBox="1">
            <a:spLocks noChangeArrowheads="1"/>
          </p:cNvSpPr>
          <p:nvPr/>
        </p:nvSpPr>
        <p:spPr bwMode="auto">
          <a:xfrm>
            <a:off x="2819400" y="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bì baïch</a:t>
            </a:r>
          </a:p>
        </p:txBody>
      </p:sp>
      <p:sp>
        <p:nvSpPr>
          <p:cNvPr id="97339" name="Text Box 59"/>
          <p:cNvSpPr txBox="1">
            <a:spLocks noChangeArrowheads="1"/>
          </p:cNvSpPr>
          <p:nvPr/>
        </p:nvSpPr>
        <p:spPr bwMode="auto">
          <a:xfrm>
            <a:off x="3298825" y="555625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laâm thaâm</a:t>
            </a:r>
          </a:p>
        </p:txBody>
      </p:sp>
      <p:sp>
        <p:nvSpPr>
          <p:cNvPr id="97340" name="Text Box 60"/>
          <p:cNvSpPr txBox="1">
            <a:spLocks noChangeArrowheads="1"/>
          </p:cNvSpPr>
          <p:nvPr/>
        </p:nvSpPr>
        <p:spPr bwMode="auto">
          <a:xfrm>
            <a:off x="349250" y="542925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Röøng saâu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7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7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9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9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8" grpId="0"/>
      <p:bldP spid="97298" grpId="0"/>
      <p:bldP spid="97306" grpId="0"/>
      <p:bldP spid="97309" grpId="0"/>
      <p:bldP spid="97311" grpId="0"/>
      <p:bldP spid="97312" grpId="0"/>
      <p:bldP spid="97313" grpId="0" animBg="1"/>
      <p:bldP spid="97314" grpId="0"/>
      <p:bldP spid="97315" grpId="0" animBg="1"/>
      <p:bldP spid="97316" grpId="0"/>
      <p:bldP spid="97317" grpId="0" animBg="1"/>
      <p:bldP spid="97318" grpId="0"/>
      <p:bldP spid="97319" grpId="0" animBg="1"/>
      <p:bldP spid="97321" grpId="0"/>
      <p:bldP spid="97322" grpId="0" animBg="1"/>
      <p:bldP spid="97323" grpId="0"/>
      <p:bldP spid="97329" grpId="0"/>
      <p:bldP spid="97330" grpId="0"/>
      <p:bldP spid="97331" grpId="0" animBg="1"/>
      <p:bldP spid="97332" grpId="0" animBg="1"/>
      <p:bldP spid="97333" grpId="0"/>
      <p:bldP spid="97335" grpId="0"/>
      <p:bldP spid="97336" grpId="0" animBg="1"/>
      <p:bldP spid="97337" grpId="0"/>
      <p:bldP spid="97338" grpId="0"/>
      <p:bldP spid="97339" grpId="0"/>
      <p:bldP spid="973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Text Box 4"/>
          <p:cNvSpPr txBox="1">
            <a:spLocks noChangeArrowheads="1"/>
          </p:cNvSpPr>
          <p:nvPr/>
        </p:nvSpPr>
        <p:spPr bwMode="auto">
          <a:xfrm>
            <a:off x="214282" y="642918"/>
            <a:ext cx="8643998" cy="150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5400" b="1" u="sng" dirty="0" smtClean="0">
                <a:solidFill>
                  <a:srgbClr val="0000FF"/>
                </a:solidFill>
                <a:latin typeface="VNI-Times" pitchFamily="2" charset="0"/>
              </a:rPr>
              <a:t> </a:t>
            </a:r>
            <a:r>
              <a:rPr lang="en-US" sz="5400" b="1" i="1" u="sng" dirty="0">
                <a:solidFill>
                  <a:srgbClr val="0000FF"/>
                </a:solidFill>
                <a:latin typeface="VNI-Times" pitchFamily="2" charset="0"/>
              </a:rPr>
              <a:t>Söû duïng pheùp chôi chöõ</a:t>
            </a:r>
            <a:r>
              <a:rPr lang="en-US" sz="5400" b="1" u="sng" dirty="0">
                <a:solidFill>
                  <a:srgbClr val="0000FF"/>
                </a:solidFill>
                <a:latin typeface="VNI-Times" pitchFamily="2" charset="0"/>
              </a:rPr>
              <a:t>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5400" b="1" u="sng" dirty="0">
                <a:solidFill>
                  <a:srgbClr val="0000FF"/>
                </a:solidFill>
                <a:latin typeface="VNI-Times" pitchFamily="2" charset="0"/>
              </a:rPr>
              <a:t> </a:t>
            </a:r>
          </a:p>
        </p:txBody>
      </p:sp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533400" y="44196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4000" b="1">
              <a:latin typeface="VNI-Times" pitchFamily="2" charset="0"/>
            </a:endParaRPr>
          </a:p>
        </p:txBody>
      </p:sp>
      <p:sp>
        <p:nvSpPr>
          <p:cNvPr id="182278" name="Text Box 6"/>
          <p:cNvSpPr txBox="1">
            <a:spLocks noChangeArrowheads="1"/>
          </p:cNvSpPr>
          <p:nvPr/>
        </p:nvSpPr>
        <p:spPr bwMode="auto">
          <a:xfrm>
            <a:off x="0" y="1500174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VNI-Times" pitchFamily="2" charset="0"/>
              </a:rPr>
              <a:t>Chôi chöõ ñöôïc söû duïng trong cuoäc soáng thöôøng ngaøy, trong vaên thô, ñaëc bieät laø trong vaên thô traøo </a:t>
            </a:r>
            <a:r>
              <a:rPr lang="en-US" sz="4000" b="1" dirty="0" smtClean="0">
                <a:latin typeface="VNI-Times" pitchFamily="2" charset="0"/>
              </a:rPr>
              <a:t>phuùng, trong </a:t>
            </a:r>
            <a:r>
              <a:rPr lang="en-US" sz="4000" b="1" dirty="0">
                <a:latin typeface="VNI-Times" pitchFamily="2" charset="0"/>
              </a:rPr>
              <a:t>caâu ñoái, caâu ñoá…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8600" y="0"/>
            <a:ext cx="9144000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5400" b="1" dirty="0">
                <a:solidFill>
                  <a:srgbClr val="00CC00"/>
                </a:solidFill>
                <a:latin typeface="VNI-Times" pitchFamily="2" charset="0"/>
              </a:rPr>
              <a:t>            </a:t>
            </a:r>
            <a:r>
              <a:rPr lang="en-US" sz="4000" b="1" u="sng" dirty="0">
                <a:solidFill>
                  <a:srgbClr val="00CC00"/>
                </a:solidFill>
                <a:latin typeface="VNI-Times" pitchFamily="2" charset="0"/>
              </a:rPr>
              <a:t>KIEÅM TRA BAØI CUÕ</a:t>
            </a:r>
            <a:r>
              <a:rPr lang="en-US" sz="4000" b="1" dirty="0">
                <a:solidFill>
                  <a:srgbClr val="00CC00"/>
                </a:solidFill>
                <a:latin typeface="VNI-Times" pitchFamily="2" charset="0"/>
              </a:rPr>
              <a:t>: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  <a:buFontTx/>
              <a:buAutoNum type="arabicParenR"/>
            </a:pPr>
            <a:r>
              <a:rPr lang="en-US" sz="4000" b="1" dirty="0">
                <a:latin typeface="VNI-Times" pitchFamily="2" charset="0"/>
              </a:rPr>
              <a:t>   </a:t>
            </a:r>
            <a:r>
              <a:rPr lang="en-US" sz="4000" b="1" dirty="0" smtClean="0">
                <a:latin typeface="VNI-Times" pitchFamily="2" charset="0"/>
              </a:rPr>
              <a:t>Theá </a:t>
            </a:r>
            <a:r>
              <a:rPr lang="en-US" sz="4000" b="1" dirty="0">
                <a:latin typeface="VNI-Times" pitchFamily="2" charset="0"/>
              </a:rPr>
              <a:t>naøo laø ñieäp ngöõ ?</a:t>
            </a:r>
          </a:p>
          <a:p>
            <a:pPr marL="342900" indent="-342900">
              <a:lnSpc>
                <a:spcPct val="70000"/>
              </a:lnSpc>
              <a:spcBef>
                <a:spcPct val="50000"/>
              </a:spcBef>
            </a:pPr>
            <a:r>
              <a:rPr lang="en-US" sz="4000" b="1" dirty="0">
                <a:latin typeface="VNI-Times" pitchFamily="2" charset="0"/>
              </a:rPr>
              <a:t>      </a:t>
            </a:r>
            <a:r>
              <a:rPr lang="en-US" sz="4000" b="1" dirty="0" smtClean="0">
                <a:latin typeface="VNI-Times" pitchFamily="2" charset="0"/>
              </a:rPr>
              <a:t>Duøng </a:t>
            </a:r>
            <a:r>
              <a:rPr lang="en-US" sz="4000" b="1" dirty="0">
                <a:latin typeface="VNI-Times" pitchFamily="2" charset="0"/>
              </a:rPr>
              <a:t>ñieäp ngöõ coù taùc duïng nhö              theá naøo ?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3124200"/>
            <a:ext cx="91440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VNI-Juni" pitchFamily="2" charset="0"/>
              </a:rPr>
              <a:t> </a:t>
            </a:r>
            <a:r>
              <a:rPr lang="en-US" sz="4000" b="1" dirty="0">
                <a:solidFill>
                  <a:srgbClr val="0000FF"/>
                </a:solidFill>
                <a:latin typeface="VNI-Times" pitchFamily="2" charset="0"/>
              </a:rPr>
              <a:t>* Khi noùi hoaëc vieát, ngöôøi ta coù theå duøng bieän phaùp laëp laïi töø </a:t>
            </a:r>
            <a:r>
              <a:rPr lang="en-US" sz="4000" b="1" dirty="0" smtClean="0">
                <a:solidFill>
                  <a:srgbClr val="0000FF"/>
                </a:solidFill>
                <a:latin typeface="VNI-Times" pitchFamily="2" charset="0"/>
              </a:rPr>
              <a:t>ngö õ(hoaëc </a:t>
            </a:r>
            <a:r>
              <a:rPr lang="en-US" sz="4000" b="1" dirty="0">
                <a:solidFill>
                  <a:srgbClr val="0000FF"/>
                </a:solidFill>
                <a:latin typeface="VNI-Times" pitchFamily="2" charset="0"/>
              </a:rPr>
              <a:t>caû moät caâu) ñeå laøm noåi baät yù, gaây caûm xuùc maïnh</a:t>
            </a:r>
            <a:r>
              <a:rPr lang="en-US" sz="4000" b="1" dirty="0" smtClean="0">
                <a:solidFill>
                  <a:srgbClr val="0000FF"/>
                </a:solidFill>
                <a:latin typeface="VNI-Times" pitchFamily="2" charset="0"/>
              </a:rPr>
              <a:t>. Caùch </a:t>
            </a:r>
            <a:r>
              <a:rPr lang="en-US" sz="4000" b="1" dirty="0">
                <a:solidFill>
                  <a:srgbClr val="0000FF"/>
                </a:solidFill>
                <a:latin typeface="VNI-Times" pitchFamily="2" charset="0"/>
              </a:rPr>
              <a:t>laëp laïi nhö vaäy goïi laø pheùp ñieäp ngöõ; töø ngöõ ñöôïc laëp laïi goïi laø ñieäp ngöõ.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304800" y="9144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  <a:latin typeface="VNI-Times" pitchFamily="2" charset="0"/>
              </a:rPr>
              <a:t>BT1/ trang 165: </a:t>
            </a:r>
            <a:r>
              <a:rPr lang="en-US" sz="3200" b="1" i="1">
                <a:solidFill>
                  <a:srgbClr val="0000FF"/>
                </a:solidFill>
                <a:latin typeface="VNI-Times" pitchFamily="2" charset="0"/>
              </a:rPr>
              <a:t>Ñoïc baøi thô döôùi ñaây vaø cho bieát Taùc giaû ñaõ duøng töø ngöõ naøo ñeå chôi chöõ.</a:t>
            </a: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533400" y="2181225"/>
            <a:ext cx="7696200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latin typeface="VNI-Times" pitchFamily="2" charset="0"/>
              </a:rPr>
              <a:t>         Chaúng phaûi liu ñiu vaãn gioáng nhaø.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latin typeface="VNI-Times" pitchFamily="2" charset="0"/>
              </a:rPr>
              <a:t> 	Raén ñaàu bieáng hoïc chaúng ai tha.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latin typeface="VNI-Times" pitchFamily="2" charset="0"/>
              </a:rPr>
              <a:t>	Theïn ñeøn hoå löûa ñau loøng meï, 	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latin typeface="VNI-Times" pitchFamily="2" charset="0"/>
              </a:rPr>
              <a:t>         Nay theùt mai gaàm raùt coå cha.	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latin typeface="VNI-Times" pitchFamily="2" charset="0"/>
              </a:rPr>
              <a:t>         Raùo meùp chæ quen tuoàng noùi doái, 	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latin typeface="VNI-Times" pitchFamily="2" charset="0"/>
              </a:rPr>
              <a:t>         Laèn löng cam chòu daáu roi tra.	 	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latin typeface="VNI-Times" pitchFamily="2" charset="0"/>
              </a:rPr>
              <a:t>         Töø nay Traâu Loã chaêm ngheà hoïc,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latin typeface="VNI-Times" pitchFamily="2" charset="0"/>
              </a:rPr>
              <a:t> 	Keûo hoå mang danh tieáng theá gia.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200" b="1" dirty="0">
                <a:latin typeface="VNI-Times" pitchFamily="2" charset="0"/>
              </a:rPr>
              <a:t>                                                (</a:t>
            </a:r>
            <a:r>
              <a:rPr lang="en-US" sz="2800" b="1" dirty="0">
                <a:latin typeface="VNI-Times" pitchFamily="2" charset="0"/>
              </a:rPr>
              <a:t>Leâ Quyù Ñoân</a:t>
            </a:r>
            <a:r>
              <a:rPr lang="en-US" sz="3200" b="1" dirty="0">
                <a:latin typeface="VNI-Times" pitchFamily="2" charset="0"/>
              </a:rPr>
              <a:t>)</a:t>
            </a: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2438400" y="228600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VNI-Times" pitchFamily="2" charset="0"/>
              </a:rPr>
              <a:t>II) </a:t>
            </a:r>
            <a:r>
              <a:rPr lang="en-US" sz="3600" b="1" u="sng">
                <a:solidFill>
                  <a:srgbClr val="0000FF"/>
                </a:solidFill>
                <a:latin typeface="VNI-Times" pitchFamily="2" charset="0"/>
              </a:rPr>
              <a:t>LUYEÄN TAÄP</a:t>
            </a:r>
            <a:r>
              <a:rPr lang="en-US" sz="3600" b="1">
                <a:solidFill>
                  <a:srgbClr val="0000FF"/>
                </a:solidFill>
                <a:latin typeface="VNI-Times" pitchFamily="2" charset="0"/>
              </a:rPr>
              <a:t>:</a:t>
            </a:r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3310880" y="2000240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liu ñiu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1285875" y="2492896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Raén</a:t>
            </a:r>
            <a:endParaRPr lang="en-US" sz="32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3168650" y="306896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hoå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löûa</a:t>
            </a:r>
            <a:endParaRPr lang="en-US" sz="32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2968616" y="3573016"/>
            <a:ext cx="19605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mai gaàm</a:t>
            </a:r>
          </a:p>
        </p:txBody>
      </p:sp>
      <p:sp>
        <p:nvSpPr>
          <p:cNvPr id="128010" name="Text Box 10"/>
          <p:cNvSpPr txBox="1">
            <a:spLocks noChangeArrowheads="1"/>
          </p:cNvSpPr>
          <p:nvPr/>
        </p:nvSpPr>
        <p:spPr bwMode="auto">
          <a:xfrm>
            <a:off x="1371600" y="4145706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Raùo</a:t>
            </a:r>
            <a:endParaRPr lang="en-US" sz="3200" b="1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128011" name="Text Box 11"/>
          <p:cNvSpPr txBox="1">
            <a:spLocks noChangeArrowheads="1"/>
          </p:cNvSpPr>
          <p:nvPr/>
        </p:nvSpPr>
        <p:spPr bwMode="auto">
          <a:xfrm>
            <a:off x="1198454" y="4716433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Laèn</a:t>
            </a:r>
            <a:r>
              <a:rPr lang="en-US" sz="3200" dirty="0">
                <a:latin typeface="VNI-Times" pitchFamily="2" charset="0"/>
              </a:rPr>
              <a:t> </a:t>
            </a:r>
          </a:p>
        </p:txBody>
      </p:sp>
      <p:sp>
        <p:nvSpPr>
          <p:cNvPr id="128012" name="Text Box 12"/>
          <p:cNvSpPr txBox="1">
            <a:spLocks noChangeArrowheads="1"/>
          </p:cNvSpPr>
          <p:nvPr/>
        </p:nvSpPr>
        <p:spPr bwMode="auto">
          <a:xfrm>
            <a:off x="5429256" y="4643446"/>
            <a:ext cx="10001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roi</a:t>
            </a:r>
          </a:p>
        </p:txBody>
      </p:sp>
      <p:sp>
        <p:nvSpPr>
          <p:cNvPr id="128014" name="Text Box 14"/>
          <p:cNvSpPr txBox="1">
            <a:spLocks noChangeArrowheads="1"/>
          </p:cNvSpPr>
          <p:nvPr/>
        </p:nvSpPr>
        <p:spPr bwMode="auto">
          <a:xfrm>
            <a:off x="2438400" y="5220489"/>
            <a:ext cx="24216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Traâu Loã</a:t>
            </a:r>
          </a:p>
        </p:txBody>
      </p:sp>
      <p:sp>
        <p:nvSpPr>
          <p:cNvPr id="128015" name="Text Box 15"/>
          <p:cNvSpPr txBox="1">
            <a:spLocks noChangeArrowheads="1"/>
          </p:cNvSpPr>
          <p:nvPr/>
        </p:nvSpPr>
        <p:spPr bwMode="auto">
          <a:xfrm>
            <a:off x="2000232" y="5733256"/>
            <a:ext cx="236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hoå mang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8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/>
      <p:bldP spid="128006" grpId="0"/>
      <p:bldP spid="128007" grpId="0"/>
      <p:bldP spid="128009" grpId="0"/>
      <p:bldP spid="128010" grpId="0"/>
      <p:bldP spid="128011" grpId="0"/>
      <p:bldP spid="128012" grpId="0"/>
      <p:bldP spid="128014" grpId="0"/>
      <p:bldP spid="1280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154363"/>
            <a:ext cx="4495800" cy="3703637"/>
            <a:chOff x="624" y="1488"/>
            <a:chExt cx="3312" cy="2141"/>
          </a:xfrm>
        </p:grpSpPr>
        <p:pic>
          <p:nvPicPr>
            <p:cNvPr id="126979" name="Picture 3" descr="Untitled-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4" y="1488"/>
              <a:ext cx="3312" cy="2141"/>
            </a:xfrm>
            <a:prstGeom prst="rect">
              <a:avLst/>
            </a:prstGeom>
            <a:noFill/>
          </p:spPr>
        </p:pic>
        <p:sp>
          <p:nvSpPr>
            <p:cNvPr id="126980" name="Rectangle 4"/>
            <p:cNvSpPr>
              <a:spLocks noChangeArrowheads="1"/>
            </p:cNvSpPr>
            <p:nvPr/>
          </p:nvSpPr>
          <p:spPr bwMode="auto">
            <a:xfrm>
              <a:off x="2448" y="1489"/>
              <a:ext cx="1152" cy="432"/>
            </a:xfrm>
            <a:prstGeom prst="rect">
              <a:avLst/>
            </a:prstGeom>
            <a:solidFill>
              <a:srgbClr val="E0E0E0"/>
            </a:solidFill>
            <a:ln w="9525">
              <a:solidFill>
                <a:srgbClr val="F8F8F8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altLang="ko-KR" sz="1200">
                <a:latin typeface="Times New Roman" pitchFamily="18" charset="0"/>
                <a:ea typeface="Batang" pitchFamily="18" charset="-127"/>
              </a:endParaRPr>
            </a:p>
            <a:p>
              <a:r>
                <a:rPr lang="en-US" altLang="ko-KR" sz="2000" b="1">
                  <a:latin typeface="Times New Roman" pitchFamily="18" charset="0"/>
                  <a:ea typeface="Batang" pitchFamily="18" charset="-127"/>
                </a:rPr>
                <a:t>   </a:t>
              </a:r>
              <a:r>
                <a:rPr lang="en-US" altLang="ko-KR" sz="2000" b="1">
                  <a:latin typeface="VNI-Times" pitchFamily="2" charset="0"/>
                  <a:ea typeface="Batang" pitchFamily="18" charset="-127"/>
                </a:rPr>
                <a:t>RAÉN ROI</a:t>
              </a:r>
              <a:endParaRPr lang="en-US" sz="2000">
                <a:latin typeface="VNI-Times" pitchFamily="2" charset="0"/>
              </a:endParaRPr>
            </a:p>
          </p:txBody>
        </p:sp>
      </p:grpSp>
      <p:pic>
        <p:nvPicPr>
          <p:cNvPr id="126981" name="Picture 5" descr="Untitled-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0"/>
            <a:ext cx="4191000" cy="3505200"/>
          </a:xfrm>
          <a:prstGeom prst="rect">
            <a:avLst/>
          </a:prstGeom>
          <a:noFill/>
        </p:spPr>
      </p:pic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5181600" y="3886200"/>
            <a:ext cx="350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VNI-Times" pitchFamily="2" charset="0"/>
              </a:rPr>
              <a:t>RAÉN RAÙO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0" y="381000"/>
            <a:ext cx="9144000" cy="401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3200" b="1" u="sng">
                <a:latin typeface="VNI-Times" pitchFamily="2" charset="0"/>
              </a:rPr>
              <a:t>BT2/Trang 165</a:t>
            </a:r>
            <a:r>
              <a:rPr lang="en-US" sz="3200" b="1" i="1">
                <a:latin typeface="VNI-Times" pitchFamily="2" charset="0"/>
              </a:rPr>
              <a:t>: Moãi caâu sau ñaây coù nhöõng tieáng naøo chæ caùc söï vaät gaàn guõi nhau? Caùch noùi naøy coù phaûi laø chôi chöõ khoâng</a:t>
            </a:r>
            <a:r>
              <a:rPr lang="en-US" sz="3200" b="1">
                <a:latin typeface="VNI-Times" pitchFamily="2" charset="0"/>
              </a:rPr>
              <a:t>?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VNI-Times" pitchFamily="2" charset="0"/>
              </a:rPr>
              <a:t>* Trôøi möa ñaát thòt trôn nhö môõ,doø ñeán haøng nem chaû muoán aên.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VNI-Times" pitchFamily="2" charset="0"/>
              </a:rPr>
              <a:t>* Baø ñoà Nöùa,ñi voõng ñoøn tre,ñeán khoùm truùc,thôû daøi hi hoùp.</a:t>
            </a:r>
          </a:p>
        </p:txBody>
      </p:sp>
      <p:sp>
        <p:nvSpPr>
          <p:cNvPr id="130054" name="AutoShape 6"/>
          <p:cNvSpPr>
            <a:spLocks noChangeArrowheads="1"/>
          </p:cNvSpPr>
          <p:nvPr/>
        </p:nvSpPr>
        <p:spPr bwMode="auto">
          <a:xfrm>
            <a:off x="4800600" y="56388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5715000" y="5334000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CHÔI CHÖÕ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214282" y="5181600"/>
            <a:ext cx="481491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4000" b="1" i="1" dirty="0" err="1">
                <a:latin typeface="VNI-Times" pitchFamily="2" charset="0"/>
              </a:rPr>
              <a:t>Thòt</a:t>
            </a:r>
            <a:r>
              <a:rPr lang="en-US" sz="4000" b="1" i="1" dirty="0" smtClean="0">
                <a:latin typeface="VNI-Times" pitchFamily="2" charset="0"/>
              </a:rPr>
              <a:t>, </a:t>
            </a:r>
            <a:r>
              <a:rPr lang="en-US" sz="4000" b="1" i="1" dirty="0" err="1" smtClean="0">
                <a:latin typeface="VNI-Times" pitchFamily="2" charset="0"/>
              </a:rPr>
              <a:t>môõ</a:t>
            </a:r>
            <a:r>
              <a:rPr lang="en-US" sz="4000" b="1" i="1" dirty="0" smtClean="0">
                <a:latin typeface="VNI-Times" pitchFamily="2" charset="0"/>
              </a:rPr>
              <a:t>, nem, chaû</a:t>
            </a:r>
            <a:endParaRPr lang="en-US" sz="4000" b="1" i="1" dirty="0">
              <a:latin typeface="VNI-Times" pitchFamily="2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4000" b="1" i="1" dirty="0">
                <a:latin typeface="VNI-Times" pitchFamily="2" charset="0"/>
              </a:rPr>
              <a:t>Nöùa</a:t>
            </a:r>
            <a:r>
              <a:rPr lang="en-US" sz="4000" b="1" i="1" dirty="0" smtClean="0">
                <a:latin typeface="VNI-Times" pitchFamily="2" charset="0"/>
              </a:rPr>
              <a:t>, tre, truùc,hoùp</a:t>
            </a:r>
            <a:endParaRPr lang="en-US" sz="4000" b="1" i="1" dirty="0">
              <a:latin typeface="VNI-Times" pitchFamily="2" charset="0"/>
            </a:endParaRPr>
          </a:p>
        </p:txBody>
      </p:sp>
      <p:sp>
        <p:nvSpPr>
          <p:cNvPr id="130058" name="AutoShape 10"/>
          <p:cNvSpPr>
            <a:spLocks/>
          </p:cNvSpPr>
          <p:nvPr/>
        </p:nvSpPr>
        <p:spPr bwMode="auto">
          <a:xfrm>
            <a:off x="4419600" y="5257800"/>
            <a:ext cx="228600" cy="1066800"/>
          </a:xfrm>
          <a:prstGeom prst="righ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3352800" y="1838325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thòt</a:t>
            </a:r>
          </a:p>
        </p:txBody>
      </p:sp>
      <p:sp>
        <p:nvSpPr>
          <p:cNvPr id="130060" name="Text Box 12"/>
          <p:cNvSpPr txBox="1">
            <a:spLocks noChangeArrowheads="1"/>
          </p:cNvSpPr>
          <p:nvPr/>
        </p:nvSpPr>
        <p:spPr bwMode="auto">
          <a:xfrm>
            <a:off x="6216650" y="1851025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môõ</a:t>
            </a:r>
          </a:p>
        </p:txBody>
      </p: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1209675" y="2371725"/>
            <a:ext cx="213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nem chaû</a:t>
            </a:r>
          </a:p>
        </p:txBody>
      </p:sp>
      <p:sp>
        <p:nvSpPr>
          <p:cNvPr id="130062" name="Text Box 14"/>
          <p:cNvSpPr txBox="1">
            <a:spLocks noChangeArrowheads="1"/>
          </p:cNvSpPr>
          <p:nvPr/>
        </p:nvSpPr>
        <p:spPr bwMode="auto">
          <a:xfrm>
            <a:off x="1676400" y="3200400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Nöùa</a:t>
            </a:r>
          </a:p>
        </p:txBody>
      </p:sp>
      <p:sp>
        <p:nvSpPr>
          <p:cNvPr id="130063" name="Text Box 15"/>
          <p:cNvSpPr txBox="1">
            <a:spLocks noChangeArrowheads="1"/>
          </p:cNvSpPr>
          <p:nvPr/>
        </p:nvSpPr>
        <p:spPr bwMode="auto">
          <a:xfrm>
            <a:off x="5365750" y="3187700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tre</a:t>
            </a:r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-358775" y="37211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truùc</a:t>
            </a:r>
          </a:p>
        </p:txBody>
      </p:sp>
      <p:sp>
        <p:nvSpPr>
          <p:cNvPr id="130065" name="Text Box 17"/>
          <p:cNvSpPr txBox="1">
            <a:spLocks noChangeArrowheads="1"/>
          </p:cNvSpPr>
          <p:nvPr/>
        </p:nvSpPr>
        <p:spPr bwMode="auto">
          <a:xfrm>
            <a:off x="2917825" y="3711575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hoùp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30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0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3" grpId="0"/>
      <p:bldP spid="130054" grpId="0" animBg="1"/>
      <p:bldP spid="130055" grpId="0"/>
      <p:bldP spid="130056" grpId="0"/>
      <p:bldP spid="130058" grpId="0" animBg="1"/>
      <p:bldP spid="130059" grpId="0"/>
      <p:bldP spid="130060" grpId="0"/>
      <p:bldP spid="130061" grpId="0"/>
      <p:bldP spid="130062" grpId="0"/>
      <p:bldP spid="130063" grpId="0"/>
      <p:bldP spid="130064" grpId="0"/>
      <p:bldP spid="13006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533400" y="609600"/>
            <a:ext cx="396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4000" b="1">
              <a:latin typeface="VNI-Times" pitchFamily="2" charset="0"/>
            </a:endParaRP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0" y="304800"/>
            <a:ext cx="914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 dirty="0">
                <a:latin typeface="VNI-Times" pitchFamily="2" charset="0"/>
              </a:rPr>
              <a:t>BT3/ </a:t>
            </a:r>
            <a:r>
              <a:rPr lang="en-US" sz="4000" b="1" u="sng" dirty="0" err="1">
                <a:latin typeface="VNI-Times" pitchFamily="2" charset="0"/>
              </a:rPr>
              <a:t>trang</a:t>
            </a:r>
            <a:r>
              <a:rPr lang="en-US" sz="4000" b="1" u="sng" dirty="0">
                <a:latin typeface="VNI-Times" pitchFamily="2" charset="0"/>
              </a:rPr>
              <a:t> 166</a:t>
            </a:r>
            <a:r>
              <a:rPr lang="en-US" sz="4000" b="1" dirty="0" smtClean="0">
                <a:latin typeface="VNI-Times" pitchFamily="2" charset="0"/>
              </a:rPr>
              <a:t>: </a:t>
            </a:r>
            <a:r>
              <a:rPr lang="en-US" sz="4000" b="1" dirty="0" err="1" smtClean="0">
                <a:latin typeface="VNI-Times" pitchFamily="2" charset="0"/>
              </a:rPr>
              <a:t>Söu</a:t>
            </a:r>
            <a:r>
              <a:rPr lang="en-US" sz="4000" b="1" dirty="0" smtClean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taàm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moät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soá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caùch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chôi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chöõ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trong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saùch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baùo</a:t>
            </a:r>
            <a:r>
              <a:rPr lang="en-US" sz="4000" b="1" dirty="0">
                <a:latin typeface="VNI-Times" pitchFamily="2" charset="0"/>
              </a:rPr>
              <a:t>(</a:t>
            </a:r>
            <a:r>
              <a:rPr lang="en-US" sz="4000" b="1" dirty="0" err="1">
                <a:latin typeface="VNI-Times" pitchFamily="2" charset="0"/>
              </a:rPr>
              <a:t>Baùo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Hoa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hoïc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troø,Thieáu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nieân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Tieàn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phong,Vaên</a:t>
            </a:r>
            <a:r>
              <a:rPr lang="en-US" sz="4000" b="1" dirty="0">
                <a:latin typeface="VNI-Times" pitchFamily="2" charset="0"/>
              </a:rPr>
              <a:t> </a:t>
            </a:r>
            <a:r>
              <a:rPr lang="en-US" sz="4000" b="1" dirty="0" err="1">
                <a:latin typeface="VNI-Times" pitchFamily="2" charset="0"/>
              </a:rPr>
              <a:t>ngheä</a:t>
            </a:r>
            <a:r>
              <a:rPr lang="en-US" sz="4000" b="1" dirty="0">
                <a:latin typeface="VNI-Times" pitchFamily="2" charset="0"/>
              </a:rPr>
              <a:t>… )          </a:t>
            </a:r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533400" y="24384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VNI-Times" pitchFamily="2" charset="0"/>
              </a:rPr>
              <a:t>* Caâu ñoá.</a:t>
            </a:r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533400" y="3429000"/>
            <a:ext cx="3124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VNI-Times" pitchFamily="2" charset="0"/>
              </a:rPr>
              <a:t>* Caâu ñoái.</a:t>
            </a:r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533400" y="5257800"/>
            <a:ext cx="830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VNI-Times" pitchFamily="2" charset="0"/>
              </a:rPr>
              <a:t>* Vaên thô traøo phuùng, chaâm bieám...</a:t>
            </a:r>
          </a:p>
        </p:txBody>
      </p:sp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533400" y="4343400"/>
            <a:ext cx="4648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VNI-Times" pitchFamily="2" charset="0"/>
              </a:rPr>
              <a:t>* Truyeän cöôøi...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2" grpId="0"/>
      <p:bldP spid="132103" grpId="0"/>
      <p:bldP spid="132104" grpId="0"/>
      <p:bldP spid="13210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0" y="-76200"/>
            <a:ext cx="9144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latin typeface="VNI-Times" pitchFamily="2" charset="0"/>
              </a:rPr>
              <a:t>BT4/Trang 166</a:t>
            </a:r>
            <a:r>
              <a:rPr lang="en-US" sz="4000" b="1" i="1">
                <a:latin typeface="VNI-Times" pitchFamily="2" charset="0"/>
              </a:rPr>
              <a:t>: Naêm 1946, baø Haèng Phöông bieáu Baùc Hoà moät goùi cam,Baùc Hoà ñaõ laøm moät baøi thô toû loøng caûm ôn nhö sau:</a:t>
            </a: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381000" y="2547938"/>
            <a:ext cx="90678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4000" b="1">
                <a:latin typeface="VNI-Times" pitchFamily="2" charset="0"/>
              </a:rPr>
              <a:t>            </a:t>
            </a:r>
            <a:r>
              <a:rPr lang="en-US" sz="4000" b="1">
                <a:solidFill>
                  <a:srgbClr val="0000FF"/>
                </a:solidFill>
                <a:latin typeface="VNI-Times" pitchFamily="2" charset="0"/>
              </a:rPr>
              <a:t>Caûm ôn baø bieáu goùi cam,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VNI-Times" pitchFamily="2" charset="0"/>
              </a:rPr>
              <a:t>Nhaän thì khoâng ñuùng,töø laøm sao ñaây?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VNI-Times" pitchFamily="2" charset="0"/>
              </a:rPr>
              <a:t>            AÊn quaû nhôù keû troàng caây,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VNI-Times" pitchFamily="2" charset="0"/>
              </a:rPr>
              <a:t>Phaûi chaêng khoå taän ñeán ngaøy cam lai?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4000" b="1">
              <a:latin typeface="VNI-Times" pitchFamily="2" charset="0"/>
            </a:endParaRP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381000" y="4876800"/>
            <a:ext cx="8458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VNI-Times" pitchFamily="2" charset="0"/>
              </a:rPr>
              <a:t>Trong baøi thô naøy Baùc Hoà ñaõ duøng loái chôi chö õnhö theá naøo?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457200" y="1614462"/>
            <a:ext cx="90678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4000" b="1" dirty="0">
                <a:latin typeface="VNI-Times" pitchFamily="2" charset="0"/>
              </a:rPr>
              <a:t>            </a:t>
            </a:r>
            <a:r>
              <a:rPr lang="en-US" sz="4000" b="1" dirty="0">
                <a:solidFill>
                  <a:srgbClr val="0000FF"/>
                </a:solidFill>
                <a:latin typeface="VNI-Times" pitchFamily="2" charset="0"/>
              </a:rPr>
              <a:t>Caûm ôn baø bieáu goùi </a:t>
            </a:r>
            <a:r>
              <a:rPr lang="en-US" sz="4000" b="1" dirty="0">
                <a:solidFill>
                  <a:srgbClr val="FF0000"/>
                </a:solidFill>
                <a:latin typeface="VNI-Times" pitchFamily="2" charset="0"/>
              </a:rPr>
              <a:t>cam</a:t>
            </a:r>
            <a:r>
              <a:rPr lang="en-US" sz="4000" b="1" dirty="0">
                <a:solidFill>
                  <a:srgbClr val="0000FF"/>
                </a:solidFill>
                <a:latin typeface="VNI-Times" pitchFamily="2" charset="0"/>
              </a:rPr>
              <a:t>,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VNI-Times" pitchFamily="2" charset="0"/>
              </a:rPr>
              <a:t>Nhaän thì khoâng ñuùng,töø laøm sao ñaây?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VNI-Times" pitchFamily="2" charset="0"/>
              </a:rPr>
              <a:t>            AÊn quaû nhôù keû troàng caây,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4000" b="1" dirty="0">
                <a:solidFill>
                  <a:srgbClr val="0000FF"/>
                </a:solidFill>
                <a:latin typeface="VNI-Times" pitchFamily="2" charset="0"/>
              </a:rPr>
              <a:t>Phaûi chaêng khoå taän ñeán ngaøy </a:t>
            </a:r>
            <a:r>
              <a:rPr lang="en-US" sz="4000" b="1" dirty="0">
                <a:solidFill>
                  <a:srgbClr val="FF0000"/>
                </a:solidFill>
                <a:latin typeface="VNI-Times" pitchFamily="2" charset="0"/>
              </a:rPr>
              <a:t>cam</a:t>
            </a:r>
            <a:r>
              <a:rPr lang="en-US" sz="4000" b="1" dirty="0">
                <a:solidFill>
                  <a:srgbClr val="0000FF"/>
                </a:solidFill>
                <a:latin typeface="VNI-Times" pitchFamily="2" charset="0"/>
              </a:rPr>
              <a:t> lai?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4000" b="1" dirty="0">
              <a:latin typeface="VNI-Times" pitchFamily="2" charset="0"/>
            </a:endParaRPr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0" y="3786190"/>
            <a:ext cx="2362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FF"/>
                </a:solidFill>
                <a:latin typeface="VNI-Times" pitchFamily="2" charset="0"/>
              </a:rPr>
              <a:t>Cam</a:t>
            </a:r>
            <a:r>
              <a:rPr lang="en-US" sz="4000" b="1" dirty="0">
                <a:latin typeface="VNI-Times" pitchFamily="2" charset="0"/>
              </a:rPr>
              <a:t> (1):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2286000" y="3846515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VNI-Times" pitchFamily="2" charset="0"/>
              </a:rPr>
              <a:t>Quaû cam</a:t>
            </a:r>
          </a:p>
        </p:txBody>
      </p:sp>
      <p:sp>
        <p:nvSpPr>
          <p:cNvPr id="135174" name="Text Box 6"/>
          <p:cNvSpPr txBox="1">
            <a:spLocks noChangeArrowheads="1"/>
          </p:cNvSpPr>
          <p:nvPr/>
        </p:nvSpPr>
        <p:spPr bwMode="auto">
          <a:xfrm>
            <a:off x="0" y="4684715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FF"/>
                </a:solidFill>
                <a:latin typeface="VNI-Times" pitchFamily="2" charset="0"/>
              </a:rPr>
              <a:t>Cam </a:t>
            </a:r>
            <a:r>
              <a:rPr lang="en-US" sz="4000" b="1">
                <a:latin typeface="VNI-Times" pitchFamily="2" charset="0"/>
              </a:rPr>
              <a:t>(2):</a:t>
            </a:r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2133600" y="4684715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VNI-Times" pitchFamily="2" charset="0"/>
              </a:rPr>
              <a:t>Ngoït, söôùng</a:t>
            </a:r>
          </a:p>
        </p:txBody>
      </p: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4724400" y="454819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4000" b="1" dirty="0">
                <a:latin typeface="VNI-Times" pitchFamily="2" charset="0"/>
              </a:rPr>
              <a:t>  </a:t>
            </a:r>
            <a:r>
              <a:rPr lang="en-US" sz="4000" b="1" dirty="0">
                <a:solidFill>
                  <a:srgbClr val="FF0000"/>
                </a:solidFill>
                <a:latin typeface="VNI-Times" pitchFamily="2" charset="0"/>
              </a:rPr>
              <a:t>Duøng töø ñoàng </a:t>
            </a:r>
            <a:r>
              <a:rPr lang="en-US" sz="4000" b="1" dirty="0" smtClean="0">
                <a:solidFill>
                  <a:srgbClr val="FF0000"/>
                </a:solidFill>
                <a:latin typeface="VNI-Times" pitchFamily="2" charset="0"/>
              </a:rPr>
              <a:t>aâm</a:t>
            </a:r>
            <a:endParaRPr lang="en-US" sz="4000" b="1" dirty="0">
              <a:latin typeface="VNI-Times" pitchFamily="2" charset="0"/>
            </a:endParaRPr>
          </a:p>
        </p:txBody>
      </p:sp>
      <p:sp>
        <p:nvSpPr>
          <p:cNvPr id="135179" name="AutoShape 11"/>
          <p:cNvSpPr>
            <a:spLocks/>
          </p:cNvSpPr>
          <p:nvPr/>
        </p:nvSpPr>
        <p:spPr bwMode="auto">
          <a:xfrm>
            <a:off x="4800600" y="4090990"/>
            <a:ext cx="228600" cy="1295400"/>
          </a:xfrm>
          <a:prstGeom prst="righ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35180" name="Oval 12"/>
          <p:cNvSpPr>
            <a:spLocks noChangeArrowheads="1"/>
          </p:cNvSpPr>
          <p:nvPr/>
        </p:nvSpPr>
        <p:spPr bwMode="auto">
          <a:xfrm>
            <a:off x="6705600" y="1096937"/>
            <a:ext cx="6096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latin typeface="VNI-Times" pitchFamily="2" charset="0"/>
              </a:rPr>
              <a:t>1</a:t>
            </a:r>
          </a:p>
        </p:txBody>
      </p:sp>
      <p:sp>
        <p:nvSpPr>
          <p:cNvPr id="135183" name="Oval 15"/>
          <p:cNvSpPr>
            <a:spLocks noChangeArrowheads="1"/>
          </p:cNvSpPr>
          <p:nvPr/>
        </p:nvSpPr>
        <p:spPr bwMode="auto">
          <a:xfrm>
            <a:off x="7315200" y="3840137"/>
            <a:ext cx="6096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>
                <a:latin typeface="VNI-Times" pitchFamily="2" charset="0"/>
              </a:rPr>
              <a:t>2</a:t>
            </a:r>
          </a:p>
        </p:txBody>
      </p:sp>
      <p:sp>
        <p:nvSpPr>
          <p:cNvPr id="135184" name="Text Box 16"/>
          <p:cNvSpPr txBox="1">
            <a:spLocks noChangeArrowheads="1"/>
          </p:cNvSpPr>
          <p:nvPr/>
        </p:nvSpPr>
        <p:spPr bwMode="auto">
          <a:xfrm>
            <a:off x="142844" y="46023"/>
            <a:ext cx="892971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latin typeface="VNI-Times" pitchFamily="2" charset="0"/>
              </a:rPr>
              <a:t>Trong baøi thô naøy Baùc Hoà ñaõ duøng loái chôi chö õnhö theá naøo?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0" y="5500702"/>
            <a:ext cx="50720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Khổ tận – cam lai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4000496" y="5643578"/>
            <a:ext cx="5143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-&gt; Dùng từ trái nghĩa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3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/>
      <p:bldP spid="135173" grpId="0"/>
      <p:bldP spid="135174" grpId="0"/>
      <p:bldP spid="135176" grpId="0"/>
      <p:bldP spid="135178" grpId="0"/>
      <p:bldP spid="135179" grpId="0" animBg="1"/>
      <p:bldP spid="12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1447800" y="228600"/>
            <a:ext cx="708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vi-VN" sz="3600">
              <a:latin typeface="VNI-Times" pitchFamily="2" charset="0"/>
            </a:endParaRPr>
          </a:p>
        </p:txBody>
      </p:sp>
      <p:sp>
        <p:nvSpPr>
          <p:cNvPr id="243717" name="Text Box 5"/>
          <p:cNvSpPr txBox="1">
            <a:spLocks noChangeArrowheads="1"/>
          </p:cNvSpPr>
          <p:nvPr/>
        </p:nvSpPr>
        <p:spPr bwMode="auto">
          <a:xfrm>
            <a:off x="609600" y="3810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  <a:latin typeface="VNI-Times" pitchFamily="2" charset="0"/>
              </a:rPr>
              <a:t>TRAÉC NGHIEÄM CUÛNG COÁ BAØI</a:t>
            </a: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:</a:t>
            </a:r>
          </a:p>
        </p:txBody>
      </p:sp>
      <p:sp>
        <p:nvSpPr>
          <p:cNvPr id="243718" name="Text Box 6"/>
          <p:cNvSpPr txBox="1">
            <a:spLocks noChangeArrowheads="1"/>
          </p:cNvSpPr>
          <p:nvPr/>
        </p:nvSpPr>
        <p:spPr bwMode="auto">
          <a:xfrm>
            <a:off x="381000" y="1905000"/>
            <a:ext cx="8382000" cy="344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VNI-Times" pitchFamily="2" charset="0"/>
              </a:rPr>
              <a:t>1) Chôi chöõ laø 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        a- Lôïi duïng ñaëc saéc veà aâm.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        b- Lôïi duïng ñaëc saéc veà nghóa.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        c- Taïo saéc thaùi dí doûm, haøi höôùc.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        d- Laøm caâu vaên haáp daãn, thuù vò.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        e- Taát caû ñeàu ñuùng.</a:t>
            </a:r>
          </a:p>
        </p:txBody>
      </p:sp>
      <p:sp>
        <p:nvSpPr>
          <p:cNvPr id="243719" name="Oval 7"/>
          <p:cNvSpPr>
            <a:spLocks noChangeArrowheads="1"/>
          </p:cNvSpPr>
          <p:nvPr/>
        </p:nvSpPr>
        <p:spPr bwMode="auto">
          <a:xfrm>
            <a:off x="5410200" y="4876800"/>
            <a:ext cx="685800" cy="533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 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3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3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3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37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37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37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609600" y="3810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  <a:latin typeface="VNI-Times" pitchFamily="2" charset="0"/>
              </a:rPr>
              <a:t>TRAÉC NGHIEÄM CUÛNG COÁ BAØI</a:t>
            </a: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:</a:t>
            </a:r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152400" y="1143000"/>
            <a:ext cx="891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VNI-Times" pitchFamily="2" charset="0"/>
              </a:rPr>
              <a:t>2) Coù nhöõng loái chôi chöõ naøo thöôøng gaëp?</a:t>
            </a:r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990600" y="2133600"/>
            <a:ext cx="8153400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a- Duøng töõ ngöõ ñoàng aâm.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b- Duøng loái noùi traïi aâm (gaàn aâm).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c- Duøng caùch ñieäp aâm.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d- Duøng loái noùi laùi.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e- Duøng töø ngöõ traùi nghóa, ñoàngnghóa,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    gaàn nghóa.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f- Taát caû ñeàu ñuùng.</a:t>
            </a:r>
          </a:p>
        </p:txBody>
      </p:sp>
      <p:sp>
        <p:nvSpPr>
          <p:cNvPr id="244743" name="Oval 7"/>
          <p:cNvSpPr>
            <a:spLocks noChangeArrowheads="1"/>
          </p:cNvSpPr>
          <p:nvPr/>
        </p:nvSpPr>
        <p:spPr bwMode="auto">
          <a:xfrm>
            <a:off x="5257800" y="5486400"/>
            <a:ext cx="685800" cy="685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 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4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609600" y="3810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>
                <a:solidFill>
                  <a:srgbClr val="FF0000"/>
                </a:solidFill>
                <a:latin typeface="VNI-Times" pitchFamily="2" charset="0"/>
              </a:rPr>
              <a:t>TRAÉC NGHIEÄM CUÛNG COÁ BAØI</a:t>
            </a:r>
            <a:r>
              <a:rPr lang="en-US" sz="4000" b="1">
                <a:solidFill>
                  <a:srgbClr val="FF0000"/>
                </a:solidFill>
                <a:latin typeface="VNI-Times" pitchFamily="2" charset="0"/>
              </a:rPr>
              <a:t>:</a:t>
            </a:r>
          </a:p>
        </p:txBody>
      </p:sp>
      <p:sp>
        <p:nvSpPr>
          <p:cNvPr id="245765" name="Text Box 5"/>
          <p:cNvSpPr txBox="1">
            <a:spLocks noChangeArrowheads="1"/>
          </p:cNvSpPr>
          <p:nvPr/>
        </p:nvSpPr>
        <p:spPr bwMode="auto">
          <a:xfrm>
            <a:off x="457200" y="1476375"/>
            <a:ext cx="8001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VNI-Times" pitchFamily="2" charset="0"/>
              </a:rPr>
              <a:t>3) Chôi chöõ ñöôïc söû duïng trong nhöõng tröôøng hôïp naøo?</a:t>
            </a:r>
          </a:p>
        </p:txBody>
      </p:sp>
      <p:sp>
        <p:nvSpPr>
          <p:cNvPr id="245766" name="Text Box 6"/>
          <p:cNvSpPr txBox="1">
            <a:spLocks noChangeArrowheads="1"/>
          </p:cNvSpPr>
          <p:nvPr/>
        </p:nvSpPr>
        <p:spPr bwMode="auto">
          <a:xfrm>
            <a:off x="762000" y="3048000"/>
            <a:ext cx="8001000" cy="22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a- Trong thô vaên, vaên thô traøo phuùng.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b- Trong caâu ñoái, caâu ñoá…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c- Trong cuoäc soáng thöôøng ngaøy.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d- Taát caû ñeàu ñuùng.</a:t>
            </a:r>
          </a:p>
        </p:txBody>
      </p:sp>
      <p:sp>
        <p:nvSpPr>
          <p:cNvPr id="245767" name="Oval 7"/>
          <p:cNvSpPr>
            <a:spLocks noChangeArrowheads="1"/>
          </p:cNvSpPr>
          <p:nvPr/>
        </p:nvSpPr>
        <p:spPr bwMode="auto">
          <a:xfrm>
            <a:off x="5029200" y="4724400"/>
            <a:ext cx="685800" cy="685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 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6" grpId="0"/>
      <p:bldP spid="2457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2250">
              <a:tabLst>
                <a:tab pos="866775" algn="l"/>
              </a:tabLst>
            </a:pPr>
            <a:endParaRPr lang="en-US" sz="3600" b="1" u="sng">
              <a:solidFill>
                <a:srgbClr val="0000FF"/>
              </a:solidFill>
              <a:latin typeface="VNI-Times" pitchFamily="2" charset="0"/>
            </a:endParaRPr>
          </a:p>
          <a:p>
            <a:pPr marL="222250">
              <a:tabLst>
                <a:tab pos="866775" algn="l"/>
              </a:tabLst>
            </a:pPr>
            <a:r>
              <a:rPr lang="en-US" sz="3200" b="1">
                <a:solidFill>
                  <a:srgbClr val="0000FF"/>
                </a:solidFill>
                <a:latin typeface="VNI-Times" pitchFamily="2" charset="0"/>
              </a:rPr>
              <a:t>	1) </a:t>
            </a:r>
            <a:r>
              <a:rPr lang="en-US" sz="3200" b="1" u="sng">
                <a:solidFill>
                  <a:srgbClr val="0000FF"/>
                </a:solidFill>
                <a:latin typeface="VNI-Times" pitchFamily="2" charset="0"/>
              </a:rPr>
              <a:t>Mai sau</a:t>
            </a:r>
            <a:endParaRPr lang="en-US" sz="3200" b="1">
              <a:solidFill>
                <a:srgbClr val="0000FF"/>
              </a:solidFill>
              <a:latin typeface="VNI-Times" pitchFamily="2" charset="0"/>
            </a:endParaRPr>
          </a:p>
          <a:p>
            <a:pPr marL="222250">
              <a:tabLst>
                <a:tab pos="866775" algn="l"/>
              </a:tabLst>
            </a:pPr>
            <a:r>
              <a:rPr lang="en-US" sz="3200" b="1">
                <a:solidFill>
                  <a:srgbClr val="0000FF"/>
                </a:solidFill>
                <a:latin typeface="VNI-Times" pitchFamily="2" charset="0"/>
              </a:rPr>
              <a:t>	    </a:t>
            </a:r>
            <a:r>
              <a:rPr lang="en-US" sz="3200" b="1" u="sng">
                <a:solidFill>
                  <a:srgbClr val="0000FF"/>
                </a:solidFill>
                <a:latin typeface="VNI-Times" pitchFamily="2" charset="0"/>
              </a:rPr>
              <a:t>Mai sau</a:t>
            </a:r>
            <a:endParaRPr lang="en-US" sz="3200" b="1">
              <a:solidFill>
                <a:srgbClr val="0000FF"/>
              </a:solidFill>
              <a:latin typeface="VNI-Times" pitchFamily="2" charset="0"/>
            </a:endParaRPr>
          </a:p>
          <a:p>
            <a:pPr marL="222250">
              <a:tabLst>
                <a:tab pos="866775" algn="l"/>
              </a:tabLst>
            </a:pPr>
            <a:r>
              <a:rPr lang="en-US" sz="3200" b="1">
                <a:solidFill>
                  <a:srgbClr val="0000FF"/>
                </a:solidFill>
                <a:latin typeface="VNI-Times" pitchFamily="2" charset="0"/>
              </a:rPr>
              <a:t>	    </a:t>
            </a:r>
            <a:r>
              <a:rPr lang="en-US" sz="3200" b="1" u="sng">
                <a:solidFill>
                  <a:srgbClr val="0000FF"/>
                </a:solidFill>
                <a:latin typeface="VNI-Times" pitchFamily="2" charset="0"/>
              </a:rPr>
              <a:t>Mai sau</a:t>
            </a:r>
            <a:r>
              <a:rPr lang="en-US" sz="3200" b="1">
                <a:solidFill>
                  <a:srgbClr val="0000FF"/>
                </a:solidFill>
                <a:latin typeface="VNI-Times" pitchFamily="2" charset="0"/>
              </a:rPr>
              <a:t>…</a:t>
            </a:r>
          </a:p>
          <a:p>
            <a:pPr marL="222250">
              <a:tabLst>
                <a:tab pos="866775" algn="l"/>
              </a:tabLst>
            </a:pPr>
            <a:r>
              <a:rPr lang="en-US" sz="3200" b="1">
                <a:solidFill>
                  <a:srgbClr val="0000FF"/>
                </a:solidFill>
                <a:latin typeface="VNI-Times" pitchFamily="2" charset="0"/>
              </a:rPr>
              <a:t>Ñaát xanh tre maõi xanh maøu tre xanh.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-304800" y="3810000"/>
            <a:ext cx="8458200" cy="265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7800" indent="44450"/>
            <a:r>
              <a:rPr lang="en-US" sz="3200" b="1">
                <a:solidFill>
                  <a:srgbClr val="0000FF"/>
                </a:solidFill>
                <a:latin typeface="VNI-Times" pitchFamily="2" charset="0"/>
              </a:rPr>
              <a:t>2) Cuøng troâng laïi maø cuøng chaúng </a:t>
            </a:r>
            <a:r>
              <a:rPr lang="en-US" sz="3200" b="1" u="sng">
                <a:solidFill>
                  <a:srgbClr val="0000FF"/>
                </a:solidFill>
                <a:latin typeface="VNI-Times" pitchFamily="2" charset="0"/>
              </a:rPr>
              <a:t>thaáy</a:t>
            </a:r>
          </a:p>
          <a:p>
            <a:pPr marL="177800" indent="44450"/>
            <a:r>
              <a:rPr lang="en-US" sz="3200" b="1">
                <a:solidFill>
                  <a:srgbClr val="0000FF"/>
                </a:solidFill>
                <a:latin typeface="VNI-Times" pitchFamily="2" charset="0"/>
              </a:rPr>
              <a:t>    </a:t>
            </a:r>
            <a:r>
              <a:rPr lang="en-US" sz="3200" b="1" u="sng">
                <a:solidFill>
                  <a:srgbClr val="0000FF"/>
                </a:solidFill>
                <a:latin typeface="VNI-Times" pitchFamily="2" charset="0"/>
              </a:rPr>
              <a:t>Thaáy</a:t>
            </a:r>
            <a:r>
              <a:rPr lang="en-US" sz="3200" b="1">
                <a:solidFill>
                  <a:srgbClr val="0000FF"/>
                </a:solidFill>
                <a:latin typeface="VNI-Times" pitchFamily="2" charset="0"/>
              </a:rPr>
              <a:t> xanh xanh nhöõng maáy </a:t>
            </a:r>
            <a:r>
              <a:rPr lang="en-US" sz="3200" b="1" u="sng">
                <a:solidFill>
                  <a:srgbClr val="0000FF"/>
                </a:solidFill>
                <a:latin typeface="VNI-Times" pitchFamily="2" charset="0"/>
              </a:rPr>
              <a:t>ngaøn daâu</a:t>
            </a:r>
          </a:p>
          <a:p>
            <a:pPr marL="177800" indent="44450" algn="ctr"/>
            <a:r>
              <a:rPr lang="en-US" sz="3200" b="1" u="sng">
                <a:solidFill>
                  <a:srgbClr val="0000FF"/>
                </a:solidFill>
                <a:latin typeface="VNI-Times" pitchFamily="2" charset="0"/>
              </a:rPr>
              <a:t>Ngaøn daâu</a:t>
            </a:r>
            <a:r>
              <a:rPr lang="en-US" sz="3200" b="1">
                <a:solidFill>
                  <a:srgbClr val="0000FF"/>
                </a:solidFill>
                <a:latin typeface="VNI-Times" pitchFamily="2" charset="0"/>
              </a:rPr>
              <a:t> xanh ngaét moät maøu</a:t>
            </a:r>
          </a:p>
          <a:p>
            <a:pPr marL="177800" indent="44450"/>
            <a:r>
              <a:rPr lang="en-US" sz="3200" b="1">
                <a:solidFill>
                  <a:srgbClr val="0000FF"/>
                </a:solidFill>
                <a:latin typeface="VNI-Times" pitchFamily="2" charset="0"/>
              </a:rPr>
              <a:t>   Loøng chaøng yù thieáp, ai saàu hôn ai?</a:t>
            </a:r>
            <a:r>
              <a:rPr lang="en-US" sz="3600" b="1">
                <a:solidFill>
                  <a:srgbClr val="0000FF"/>
                </a:solidFill>
                <a:latin typeface="VNI-Times" pitchFamily="2" charset="0"/>
              </a:rPr>
              <a:t> </a:t>
            </a:r>
          </a:p>
          <a:p>
            <a:pPr marL="177800" indent="44450"/>
            <a:r>
              <a:rPr lang="en-US" sz="3600" b="1">
                <a:solidFill>
                  <a:srgbClr val="0000FF"/>
                </a:solidFill>
                <a:latin typeface="VNI-Times" pitchFamily="2" charset="0"/>
              </a:rPr>
              <a:t>                                              </a:t>
            </a:r>
            <a:r>
              <a:rPr lang="en-US" sz="2400" b="1">
                <a:solidFill>
                  <a:srgbClr val="0000FF"/>
                </a:solidFill>
                <a:latin typeface="VNI-Times" pitchFamily="2" charset="0"/>
              </a:rPr>
              <a:t>(Ñaëng Traàn Coân)  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581400" y="182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419600" y="1447800"/>
            <a:ext cx="403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000FF"/>
                </a:solidFill>
                <a:latin typeface="VNI-Times" pitchFamily="2" charset="0"/>
              </a:rPr>
              <a:t>*</a:t>
            </a:r>
            <a:r>
              <a:rPr lang="en-US" sz="3200" b="1">
                <a:latin typeface="VNI-Times" pitchFamily="2" charset="0"/>
              </a:rPr>
              <a:t> </a:t>
            </a:r>
            <a:r>
              <a:rPr lang="en-US" sz="3200" b="1" u="sng">
                <a:solidFill>
                  <a:srgbClr val="0000FF"/>
                </a:solidFill>
                <a:latin typeface="VNI-Times" pitchFamily="2" charset="0"/>
              </a:rPr>
              <a:t>Ñieäp ngöõ noái tieáp.</a:t>
            </a: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038600" y="2819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600200" y="3048000"/>
            <a:ext cx="449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0000FF"/>
                </a:solidFill>
                <a:latin typeface="VNI-Times" pitchFamily="2" charset="0"/>
              </a:rPr>
              <a:t>* Ñieäp ngöõ caùch quaõng</a:t>
            </a:r>
            <a:r>
              <a:rPr lang="en-US" sz="3200" b="1">
                <a:solidFill>
                  <a:srgbClr val="0000FF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57200" y="241300"/>
            <a:ext cx="8382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b="1">
                <a:latin typeface="VNI-Times" pitchFamily="2" charset="0"/>
              </a:rPr>
              <a:t>2) Coù nhöõng daïng ñieäp ngöõ naøo?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b="1">
                <a:latin typeface="VNI-Times" pitchFamily="2" charset="0"/>
              </a:rPr>
              <a:t>    Xaùc ñònh daïng ñieäp ngöõ trong ví duï sau:</a:t>
            </a:r>
          </a:p>
        </p:txBody>
      </p:sp>
      <p:sp>
        <p:nvSpPr>
          <p:cNvPr id="11280" name="AutoShape 16"/>
          <p:cNvSpPr>
            <a:spLocks/>
          </p:cNvSpPr>
          <p:nvPr/>
        </p:nvSpPr>
        <p:spPr bwMode="auto">
          <a:xfrm>
            <a:off x="7086600" y="4038600"/>
            <a:ext cx="152400" cy="18288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7239000" y="4419600"/>
            <a:ext cx="1905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VNI-Times" pitchFamily="2" charset="0"/>
              </a:rPr>
              <a:t>* Ñieäp ngöõ voøng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1079500" y="1905000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VNI-Times" pitchFamily="2" charset="0"/>
              </a:rPr>
              <a:t>Mai sau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1108075" y="923925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VNI-Times" pitchFamily="2" charset="0"/>
              </a:rPr>
              <a:t>Mai sau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1089025" y="1425575"/>
            <a:ext cx="1981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VNI-Times" pitchFamily="2" charset="0"/>
              </a:rPr>
              <a:t>Mai sau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574675" y="2384425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FF"/>
                </a:solidFill>
                <a:latin typeface="VNI-Times" pitchFamily="2" charset="0"/>
              </a:rPr>
              <a:t>xanh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5473700" y="2384425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FF"/>
                </a:solidFill>
                <a:latin typeface="VNI-Times" pitchFamily="2" charset="0"/>
              </a:rPr>
              <a:t>xanh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971800" y="2384425"/>
            <a:ext cx="190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FF"/>
                </a:solidFill>
                <a:latin typeface="VNI-Times" pitchFamily="2" charset="0"/>
              </a:rPr>
              <a:t>xanh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5813425" y="38100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VNI-Times" pitchFamily="2" charset="0"/>
              </a:rPr>
              <a:t>thaáy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5368925" y="429895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u="sng">
                <a:solidFill>
                  <a:srgbClr val="FF0000"/>
                </a:solidFill>
                <a:latin typeface="VNI-Times" pitchFamily="2" charset="0"/>
              </a:rPr>
              <a:t>ngaøn daâu</a:t>
            </a:r>
            <a:endParaRPr lang="en-US" sz="3200">
              <a:latin typeface="VNI-Times" pitchFamily="2" charset="0"/>
            </a:endParaRP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1012825" y="4778375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  <a:latin typeface="VNI-Times" pitchFamily="2" charset="0"/>
              </a:rPr>
              <a:t>Ngaøn daâu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-200025" y="429895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u="sng">
                <a:solidFill>
                  <a:srgbClr val="FF0000"/>
                </a:solidFill>
                <a:latin typeface="VNI-Times" pitchFamily="2" charset="0"/>
              </a:rPr>
              <a:t>Thaáy</a:t>
            </a:r>
            <a:r>
              <a:rPr lang="en-US" sz="3200">
                <a:solidFill>
                  <a:srgbClr val="FF0000"/>
                </a:solidFill>
                <a:latin typeface="VNI-Times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2" grpId="0" animBg="1"/>
      <p:bldP spid="11275" grpId="0"/>
      <p:bldP spid="11276" grpId="0" animBg="1"/>
      <p:bldP spid="11278" grpId="0"/>
      <p:bldP spid="11280" grpId="0" animBg="1"/>
      <p:bldP spid="11281" grpId="0"/>
      <p:bldP spid="11285" grpId="0"/>
      <p:bldP spid="11286" grpId="0"/>
      <p:bldP spid="11287" grpId="0"/>
      <p:bldP spid="11290" grpId="0"/>
      <p:bldP spid="11291" grpId="0"/>
      <p:bldP spid="11292" grpId="0"/>
      <p:bldP spid="11293" grpId="0"/>
      <p:bldP spid="11295" grpId="0"/>
      <p:bldP spid="11296" grpId="0"/>
      <p:bldP spid="112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42" name="Group 1134"/>
          <p:cNvGraphicFramePr>
            <a:graphicFrameLocks noGrp="1"/>
          </p:cNvGraphicFramePr>
          <p:nvPr/>
        </p:nvGraphicFramePr>
        <p:xfrm>
          <a:off x="838200" y="1066800"/>
          <a:ext cx="8001000" cy="5029838"/>
        </p:xfrm>
        <a:graphic>
          <a:graphicData uri="http://schemas.openxmlformats.org/drawingml/2006/table">
            <a:tbl>
              <a:tblPr/>
              <a:tblGrid>
                <a:gridCol w="500063"/>
                <a:gridCol w="500062"/>
                <a:gridCol w="500063"/>
                <a:gridCol w="500062"/>
                <a:gridCol w="500063"/>
                <a:gridCol w="500062"/>
                <a:gridCol w="500063"/>
                <a:gridCol w="500062"/>
                <a:gridCol w="500063"/>
                <a:gridCol w="500062"/>
                <a:gridCol w="568325"/>
                <a:gridCol w="508000"/>
                <a:gridCol w="539750"/>
                <a:gridCol w="460375"/>
                <a:gridCol w="466725"/>
                <a:gridCol w="457200"/>
              </a:tblGrid>
              <a:tr h="552450">
                <a:tc gridSpan="1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55403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NI-Times" pitchFamily="2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5857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6016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55403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DF4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55403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F7F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557213">
                <a:tc gridSpan="1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101" name="Text Box 1093"/>
          <p:cNvSpPr txBox="1">
            <a:spLocks noChangeArrowheads="1"/>
          </p:cNvSpPr>
          <p:nvPr/>
        </p:nvSpPr>
        <p:spPr bwMode="auto">
          <a:xfrm>
            <a:off x="3857620" y="1643050"/>
            <a:ext cx="472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VNI-Times" pitchFamily="2" charset="0"/>
              </a:rPr>
              <a:t> H   OÀ    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C</a:t>
            </a:r>
            <a:r>
              <a:rPr lang="en-US" sz="2400" dirty="0">
                <a:latin typeface="VNI-Times" pitchFamily="2" charset="0"/>
              </a:rPr>
              <a:t>    H     Í     M    I    N   </a:t>
            </a:r>
            <a:r>
              <a:rPr lang="en-US" sz="2400" dirty="0" smtClean="0">
                <a:latin typeface="VNI-Times" pitchFamily="2" charset="0"/>
              </a:rPr>
              <a:t>H</a:t>
            </a:r>
            <a:endParaRPr lang="en-US" sz="2400" dirty="0">
              <a:latin typeface="VNI-Times" pitchFamily="2" charset="0"/>
            </a:endParaRPr>
          </a:p>
        </p:txBody>
      </p:sp>
      <p:sp>
        <p:nvSpPr>
          <p:cNvPr id="44102" name="Text Box 1094"/>
          <p:cNvSpPr txBox="1">
            <a:spLocks noChangeArrowheads="1"/>
          </p:cNvSpPr>
          <p:nvPr/>
        </p:nvSpPr>
        <p:spPr bwMode="auto">
          <a:xfrm>
            <a:off x="914400" y="5791200"/>
            <a:ext cx="7315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VNI-Times" pitchFamily="2" charset="0"/>
              </a:rPr>
              <a:t>1.  Teân vò laõnh tuï vó ñaïi cuûa caùch maïng Vieät </a:t>
            </a:r>
            <a:r>
              <a:rPr lang="en-US" sz="2400" b="1" dirty="0" smtClean="0">
                <a:latin typeface="VNI-Times" pitchFamily="2" charset="0"/>
              </a:rPr>
              <a:t>Nam?</a:t>
            </a:r>
            <a:endParaRPr lang="en-US" sz="2400" dirty="0">
              <a:latin typeface="VNI-Times" pitchFamily="2" charset="0"/>
            </a:endParaRPr>
          </a:p>
        </p:txBody>
      </p:sp>
      <p:sp>
        <p:nvSpPr>
          <p:cNvPr id="44143" name="WordArt 1135"/>
          <p:cNvSpPr>
            <a:spLocks noChangeArrowheads="1" noChangeShapeType="1" noTextEdit="1"/>
          </p:cNvSpPr>
          <p:nvPr/>
        </p:nvSpPr>
        <p:spPr bwMode="auto">
          <a:xfrm>
            <a:off x="2667000" y="260350"/>
            <a:ext cx="4352925" cy="958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00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45791" dir="2021404" algn="ctr" rotWithShape="0">
                    <a:schemeClr val="tx1">
                      <a:alpha val="80000"/>
                    </a:schemeClr>
                  </a:outerShdw>
                </a:effectLst>
              </a:rPr>
              <a:t>TRÒ CHƠI Ô CHỮ</a:t>
            </a:r>
            <a:endParaRPr lang="vi-VN" sz="3600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00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45791" dir="2021404" algn="ctr" rotWithShape="0">
                  <a:schemeClr val="tx1">
                    <a:alpha val="80000"/>
                  </a:scheme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4282" y="1714488"/>
            <a:ext cx="500066" cy="4286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vi-V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14282" y="2214554"/>
            <a:ext cx="500066" cy="4286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14282" y="2714620"/>
            <a:ext cx="500066" cy="4286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vi-V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4282" y="3286124"/>
            <a:ext cx="500066" cy="4286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vi-V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14282" y="3857628"/>
            <a:ext cx="500066" cy="4286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vi-V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14282" y="4429132"/>
            <a:ext cx="500066" cy="4286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vi-V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14282" y="5000636"/>
            <a:ext cx="500066" cy="4286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vi-V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39"/>
          <p:cNvSpPr txBox="1">
            <a:spLocks noChangeArrowheads="1"/>
          </p:cNvSpPr>
          <p:nvPr/>
        </p:nvSpPr>
        <p:spPr bwMode="auto">
          <a:xfrm>
            <a:off x="500034" y="5857892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VNI-Times" pitchFamily="2" charset="0"/>
              </a:rPr>
              <a:t>2. Töø ñöôïc duøng ñeå bieåu thò caùc yù nghóa quan heä giöõa caùc boä phaän cuûa caâu hay giöõa caâu vôùi caâu trong ñoaïn vaên.?</a:t>
            </a:r>
          </a:p>
        </p:txBody>
      </p:sp>
      <p:sp>
        <p:nvSpPr>
          <p:cNvPr id="17" name="Text Box 143"/>
          <p:cNvSpPr txBox="1">
            <a:spLocks noChangeArrowheads="1"/>
          </p:cNvSpPr>
          <p:nvPr/>
        </p:nvSpPr>
        <p:spPr bwMode="auto">
          <a:xfrm>
            <a:off x="2271738" y="2214554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VNI-Times" pitchFamily="2" charset="0"/>
              </a:rPr>
              <a:t>        Q    U    A   N    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H</a:t>
            </a:r>
            <a:r>
              <a:rPr lang="en-US" sz="2400" b="1" dirty="0">
                <a:latin typeface="VNI-Times" pitchFamily="2" charset="0"/>
              </a:rPr>
              <a:t> </a:t>
            </a:r>
            <a:r>
              <a:rPr lang="en-US" sz="2400" dirty="0">
                <a:latin typeface="VNI-Times" pitchFamily="2" charset="0"/>
              </a:rPr>
              <a:t>   EÄ     T    ÖØ</a:t>
            </a:r>
          </a:p>
        </p:txBody>
      </p:sp>
      <p:sp>
        <p:nvSpPr>
          <p:cNvPr id="18" name="Text Box 141"/>
          <p:cNvSpPr txBox="1">
            <a:spLocks noChangeArrowheads="1"/>
          </p:cNvSpPr>
          <p:nvPr/>
        </p:nvSpPr>
        <p:spPr bwMode="auto">
          <a:xfrm>
            <a:off x="2714612" y="2757486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VNI-Times" pitchFamily="2" charset="0"/>
              </a:rPr>
              <a:t> C    OÂ    N    S     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Ô </a:t>
            </a:r>
            <a:r>
              <a:rPr lang="en-US" sz="2400" dirty="0">
                <a:latin typeface="VNI-Times" pitchFamily="2" charset="0"/>
              </a:rPr>
              <a:t>   N    C    A</a:t>
            </a:r>
          </a:p>
        </p:txBody>
      </p:sp>
      <p:sp>
        <p:nvSpPr>
          <p:cNvPr id="19" name="Text Box 140"/>
          <p:cNvSpPr txBox="1">
            <a:spLocks noChangeArrowheads="1"/>
          </p:cNvSpPr>
          <p:nvPr/>
        </p:nvSpPr>
        <p:spPr bwMode="auto">
          <a:xfrm>
            <a:off x="928662" y="6072206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VNI-Times" pitchFamily="2" charset="0"/>
              </a:rPr>
              <a:t>3.  Ñaây laø teân moät baøi thô cuûa taùc giaû Nguyeãn Traõi?</a:t>
            </a:r>
          </a:p>
        </p:txBody>
      </p:sp>
      <p:sp>
        <p:nvSpPr>
          <p:cNvPr id="20" name="Text Box 142"/>
          <p:cNvSpPr txBox="1">
            <a:spLocks noChangeArrowheads="1"/>
          </p:cNvSpPr>
          <p:nvPr/>
        </p:nvSpPr>
        <p:spPr bwMode="auto">
          <a:xfrm>
            <a:off x="928662" y="5853112"/>
            <a:ext cx="7543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sz="2400" b="1" dirty="0">
                <a:latin typeface="VNI-Times" pitchFamily="2" charset="0"/>
              </a:rPr>
              <a:t>4.  Teân moät baøi thô noåi tieáng cuûa Hoà Xuaân Höông.?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VNI-Times" pitchFamily="2" charset="0"/>
            </a:endParaRPr>
          </a:p>
        </p:txBody>
      </p:sp>
      <p:sp>
        <p:nvSpPr>
          <p:cNvPr id="21" name="Text Box 143"/>
          <p:cNvSpPr txBox="1">
            <a:spLocks noChangeArrowheads="1"/>
          </p:cNvSpPr>
          <p:nvPr/>
        </p:nvSpPr>
        <p:spPr bwMode="auto">
          <a:xfrm>
            <a:off x="1214414" y="332899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VNI-Times" pitchFamily="2" charset="0"/>
              </a:rPr>
              <a:t> B    AÙ    N   H     T    R    OÂ     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I </a:t>
            </a:r>
            <a:r>
              <a:rPr lang="en-US" sz="2400" dirty="0">
                <a:latin typeface="VNI-Times" pitchFamily="2" charset="0"/>
              </a:rPr>
              <a:t>    N    Ö   ÔÙ     C</a:t>
            </a:r>
          </a:p>
        </p:txBody>
      </p:sp>
      <p:sp>
        <p:nvSpPr>
          <p:cNvPr id="22" name="Text Box 141"/>
          <p:cNvSpPr txBox="1">
            <a:spLocks noChangeArrowheads="1"/>
          </p:cNvSpPr>
          <p:nvPr/>
        </p:nvSpPr>
        <p:spPr bwMode="auto">
          <a:xfrm>
            <a:off x="357158" y="5786454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VNI-Times" pitchFamily="2" charset="0"/>
              </a:rPr>
              <a:t>5.  Teân nhaø thô noåi tieáng ñôøi Ñöôøng ñaõ xa queâ hôn 50 naêm leân kinh ñoâ Tröôøng An laøm quan</a:t>
            </a:r>
            <a:r>
              <a:rPr lang="en-US" sz="2400" b="1" dirty="0" smtClean="0">
                <a:latin typeface="VNI-Times" pitchFamily="2" charset="0"/>
              </a:rPr>
              <a:t>?</a:t>
            </a:r>
            <a:endParaRPr lang="en-US" sz="2400" b="1" dirty="0">
              <a:latin typeface="VNI-Times" pitchFamily="2" charset="0"/>
            </a:endParaRPr>
          </a:p>
        </p:txBody>
      </p:sp>
      <p:sp>
        <p:nvSpPr>
          <p:cNvPr id="23" name="Text Box 142"/>
          <p:cNvSpPr txBox="1">
            <a:spLocks noChangeArrowheads="1"/>
          </p:cNvSpPr>
          <p:nvPr/>
        </p:nvSpPr>
        <p:spPr bwMode="auto">
          <a:xfrm>
            <a:off x="2285984" y="3857628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VNI-Times" pitchFamily="2" charset="0"/>
              </a:rPr>
              <a:t> H   AÏ     T    R    I     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C </a:t>
            </a:r>
            <a:r>
              <a:rPr lang="en-US" sz="2400" dirty="0">
                <a:latin typeface="VNI-Times" pitchFamily="2" charset="0"/>
              </a:rPr>
              <a:t>   H    Ö    Ô    N    G</a:t>
            </a:r>
          </a:p>
        </p:txBody>
      </p:sp>
      <p:sp>
        <p:nvSpPr>
          <p:cNvPr id="24" name="Text Box 142"/>
          <p:cNvSpPr txBox="1">
            <a:spLocks noChangeArrowheads="1"/>
          </p:cNvSpPr>
          <p:nvPr/>
        </p:nvSpPr>
        <p:spPr bwMode="auto">
          <a:xfrm>
            <a:off x="3295664" y="450057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VNI-Times" pitchFamily="2" charset="0"/>
              </a:rPr>
              <a:t> T    ÖØ    G    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H</a:t>
            </a:r>
            <a:r>
              <a:rPr lang="en-US" sz="2400" dirty="0">
                <a:latin typeface="VNI-Times" pitchFamily="2" charset="0"/>
              </a:rPr>
              <a:t>   EÙ     P </a:t>
            </a:r>
          </a:p>
        </p:txBody>
      </p:sp>
      <p:sp>
        <p:nvSpPr>
          <p:cNvPr id="25" name="Text Box 143"/>
          <p:cNvSpPr txBox="1">
            <a:spLocks noChangeArrowheads="1"/>
          </p:cNvSpPr>
          <p:nvPr/>
        </p:nvSpPr>
        <p:spPr bwMode="auto">
          <a:xfrm>
            <a:off x="1071538" y="5786454"/>
            <a:ext cx="7315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VNI-Times" pitchFamily="2" charset="0"/>
              </a:rPr>
              <a:t>6.  Teân goïi cuûa töø ñöôïc caáu taïo baèng caùch gheùp caùc tieáng coù nghóa laïi vôùi </a:t>
            </a:r>
            <a:r>
              <a:rPr lang="en-US" sz="2400" b="1" dirty="0" smtClean="0">
                <a:latin typeface="VNI-Times" pitchFamily="2" charset="0"/>
              </a:rPr>
              <a:t>nhau?</a:t>
            </a:r>
            <a:endParaRPr lang="en-US" sz="2400" b="1" dirty="0">
              <a:latin typeface="VNI-Times" pitchFamily="2" charset="0"/>
            </a:endParaRPr>
          </a:p>
        </p:txBody>
      </p:sp>
      <p:sp>
        <p:nvSpPr>
          <p:cNvPr id="26" name="Text Box 146"/>
          <p:cNvSpPr txBox="1">
            <a:spLocks noChangeArrowheads="1"/>
          </p:cNvSpPr>
          <p:nvPr/>
        </p:nvSpPr>
        <p:spPr bwMode="auto">
          <a:xfrm>
            <a:off x="2386034" y="5043502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VNI-Times" pitchFamily="2" charset="0"/>
              </a:rPr>
              <a:t> V   AÊ    N    T    R   </a:t>
            </a:r>
            <a:r>
              <a:rPr lang="en-US" sz="2400" b="1" dirty="0">
                <a:solidFill>
                  <a:srgbClr val="FF0000"/>
                </a:solidFill>
                <a:latin typeface="VNI-Times" pitchFamily="2" charset="0"/>
              </a:rPr>
              <a:t>ÖÕ</a:t>
            </a:r>
            <a:r>
              <a:rPr lang="en-US" sz="2400" dirty="0">
                <a:latin typeface="VNI-Times" pitchFamily="2" charset="0"/>
              </a:rPr>
              <a:t>    T     Ì     N    H</a:t>
            </a:r>
          </a:p>
        </p:txBody>
      </p:sp>
      <p:sp>
        <p:nvSpPr>
          <p:cNvPr id="27" name="Text Box 147"/>
          <p:cNvSpPr txBox="1">
            <a:spLocks noChangeArrowheads="1"/>
          </p:cNvSpPr>
          <p:nvPr/>
        </p:nvSpPr>
        <p:spPr bwMode="auto">
          <a:xfrm>
            <a:off x="1571604" y="5857892"/>
            <a:ext cx="632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VNI-Times" pitchFamily="2" charset="0"/>
              </a:rPr>
              <a:t>         7.  Teân goïi khaùc cuûa vaên bieåu caûm</a:t>
            </a:r>
            <a:r>
              <a:rPr lang="en-US" sz="2400" b="1" dirty="0" smtClean="0">
                <a:latin typeface="VNI-Times" pitchFamily="2" charset="0"/>
              </a:rPr>
              <a:t>.?</a:t>
            </a:r>
            <a:endParaRPr lang="en-US" sz="2400" b="1" dirty="0"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44101" grpId="0"/>
      <p:bldP spid="44102" grpId="0"/>
      <p:bldP spid="44102" grpId="1"/>
      <p:bldP spid="16" grpId="0"/>
      <p:bldP spid="16" grpId="1"/>
      <p:bldP spid="17" grpId="0"/>
      <p:bldP spid="18" grpId="0"/>
      <p:bldP spid="19" grpId="0"/>
      <p:bldP spid="19" grpId="1"/>
      <p:bldP spid="20" grpId="0"/>
      <p:bldP spid="20" grpId="1"/>
      <p:bldP spid="21" grpId="0"/>
      <p:bldP spid="22" grpId="0"/>
      <p:bldP spid="22" grpId="1"/>
      <p:bldP spid="23" grpId="0"/>
      <p:bldP spid="24" grpId="0"/>
      <p:bldP spid="25" grpId="0"/>
      <p:bldP spid="25" grpId="1"/>
      <p:bldP spid="26" grpId="0"/>
      <p:bldP spid="27" grpId="0"/>
      <p:bldP spid="2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0" y="1310706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2250"/>
            <a:r>
              <a:rPr lang="en-US" sz="9600" b="1" dirty="0" smtClean="0">
                <a:solidFill>
                  <a:srgbClr val="FF0000"/>
                </a:solidFill>
                <a:latin typeface="VNI-Times" pitchFamily="2" charset="0"/>
              </a:rPr>
              <a:t>Tiết 63: </a:t>
            </a:r>
          </a:p>
          <a:p>
            <a:pPr marL="222250" algn="ctr"/>
            <a:r>
              <a:rPr lang="en-US" sz="9600" b="1" dirty="0" smtClean="0">
                <a:solidFill>
                  <a:srgbClr val="FF0000"/>
                </a:solidFill>
                <a:latin typeface="VNI-Times" pitchFamily="2" charset="0"/>
              </a:rPr>
              <a:t>CHÔI </a:t>
            </a:r>
            <a:r>
              <a:rPr lang="en-US" sz="9600" b="1" dirty="0">
                <a:solidFill>
                  <a:srgbClr val="FF0000"/>
                </a:solidFill>
                <a:latin typeface="VNI-Times" pitchFamily="2" charset="0"/>
              </a:rPr>
              <a:t>CHÖ.Õ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0" y="421826"/>
            <a:ext cx="617989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I-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 NÀO LÀ CHƠI CHỮ:</a:t>
            </a:r>
            <a:endParaRPr lang="en-US" sz="4000" b="1" u="sng" dirty="0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068157"/>
            <a:ext cx="21127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VNI-Times" pitchFamily="2" charset="0"/>
              </a:rPr>
              <a:t>1.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 VD</a:t>
            </a:r>
            <a:endParaRPr lang="en-US" sz="4000" b="1" u="sng" dirty="0">
              <a:solidFill>
                <a:srgbClr val="0000FF"/>
              </a:solidFill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ext Box 2"/>
          <p:cNvSpPr txBox="1">
            <a:spLocks noChangeArrowheads="1"/>
          </p:cNvSpPr>
          <p:nvPr/>
        </p:nvSpPr>
        <p:spPr bwMode="auto">
          <a:xfrm>
            <a:off x="0" y="330200"/>
            <a:ext cx="8534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200" b="1" dirty="0" smtClean="0">
                <a:latin typeface="VNI-Times" pitchFamily="2" charset="0"/>
              </a:rPr>
              <a:t>Baø </a:t>
            </a:r>
            <a:r>
              <a:rPr lang="en-US" sz="3200" b="1" dirty="0">
                <a:latin typeface="VNI-Times" pitchFamily="2" charset="0"/>
              </a:rPr>
              <a:t>giaø ñi chôï Caàu Ñoâng,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200" b="1" dirty="0">
                <a:latin typeface="VNI-Times" pitchFamily="2" charset="0"/>
              </a:rPr>
              <a:t> Boùi xem moät queû laáy choàng lôïi chaêng.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200" b="1" dirty="0">
                <a:latin typeface="VNI-Times" pitchFamily="2" charset="0"/>
              </a:rPr>
              <a:t>         Thaày boùi gieo queû noùi raèng: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200" b="1" dirty="0">
                <a:latin typeface="VNI-Times" pitchFamily="2" charset="0"/>
              </a:rPr>
              <a:t>Lôïi thì coù lôïi nhöng raêng khoâng coøn</a:t>
            </a:r>
            <a:r>
              <a:rPr lang="en-US" sz="3200" b="1" dirty="0" smtClean="0">
                <a:latin typeface="VNI-Times" pitchFamily="2" charset="0"/>
              </a:rPr>
              <a:t>.</a:t>
            </a:r>
            <a:endParaRPr lang="en-US" sz="3200" b="1" dirty="0">
              <a:latin typeface="VNI-Times" pitchFamily="2" charset="0"/>
            </a:endParaRPr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6096000" y="990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1143000" y="2057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2895600" y="2057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199686" name="Text Box 6"/>
          <p:cNvSpPr txBox="1">
            <a:spLocks noChangeArrowheads="1"/>
          </p:cNvSpPr>
          <p:nvPr/>
        </p:nvSpPr>
        <p:spPr bwMode="auto">
          <a:xfrm>
            <a:off x="228600" y="2971792"/>
            <a:ext cx="434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* </a:t>
            </a: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Lôïi(2),(3):</a:t>
            </a:r>
            <a:r>
              <a:rPr lang="en-US" sz="3600" b="1">
                <a:latin typeface="VNI-Times" pitchFamily="2" charset="0"/>
              </a:rPr>
              <a:t> </a:t>
            </a:r>
            <a:r>
              <a:rPr lang="en-US" sz="3200" b="1">
                <a:latin typeface="VNI-Times" pitchFamily="2" charset="0"/>
              </a:rPr>
              <a:t>Danh töø</a:t>
            </a:r>
            <a:endParaRPr lang="en-US" sz="3200" b="1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199687" name="AutoShape 7"/>
          <p:cNvSpPr>
            <a:spLocks noChangeArrowheads="1"/>
          </p:cNvSpPr>
          <p:nvPr/>
        </p:nvSpPr>
        <p:spPr bwMode="auto">
          <a:xfrm>
            <a:off x="4495800" y="2590792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99688" name="AutoShape 8"/>
          <p:cNvSpPr>
            <a:spLocks noChangeArrowheads="1"/>
          </p:cNvSpPr>
          <p:nvPr/>
        </p:nvSpPr>
        <p:spPr bwMode="auto">
          <a:xfrm flipV="1">
            <a:off x="4495800" y="3276592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99689" name="Text Box 9"/>
          <p:cNvSpPr txBox="1">
            <a:spLocks noChangeArrowheads="1"/>
          </p:cNvSpPr>
          <p:nvPr/>
        </p:nvSpPr>
        <p:spPr bwMode="auto">
          <a:xfrm>
            <a:off x="5257800" y="2285992"/>
            <a:ext cx="381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VNI-Times" pitchFamily="2" charset="0"/>
              </a:rPr>
              <a:t>Ích lôïi, lôïi loäc.</a:t>
            </a:r>
          </a:p>
        </p:txBody>
      </p:sp>
      <p:sp>
        <p:nvSpPr>
          <p:cNvPr id="199690" name="Text Box 10"/>
          <p:cNvSpPr txBox="1">
            <a:spLocks noChangeArrowheads="1"/>
          </p:cNvSpPr>
          <p:nvPr/>
        </p:nvSpPr>
        <p:spPr bwMode="auto">
          <a:xfrm>
            <a:off x="5257800" y="2971792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VNI-Times" pitchFamily="2" charset="0"/>
              </a:rPr>
              <a:t>Lôïi(nöôùu) raêng.</a:t>
            </a:r>
          </a:p>
        </p:txBody>
      </p:sp>
      <p:sp>
        <p:nvSpPr>
          <p:cNvPr id="199692" name="Text Box 12"/>
          <p:cNvSpPr txBox="1">
            <a:spLocks noChangeArrowheads="1"/>
          </p:cNvSpPr>
          <p:nvPr/>
        </p:nvSpPr>
        <p:spPr bwMode="auto">
          <a:xfrm>
            <a:off x="228600" y="2285992"/>
            <a:ext cx="365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* </a:t>
            </a: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Lôïi(1):</a:t>
            </a:r>
            <a:r>
              <a:rPr lang="en-US" sz="3600" b="1">
                <a:latin typeface="VNI-Times" pitchFamily="2" charset="0"/>
              </a:rPr>
              <a:t> </a:t>
            </a:r>
            <a:r>
              <a:rPr lang="en-US" sz="3200" b="1">
                <a:latin typeface="VNI-Times" pitchFamily="2" charset="0"/>
              </a:rPr>
              <a:t>Tính töø</a:t>
            </a:r>
          </a:p>
        </p:txBody>
      </p:sp>
      <p:sp>
        <p:nvSpPr>
          <p:cNvPr id="199693" name="Text Box 13"/>
          <p:cNvSpPr txBox="1">
            <a:spLocks noChangeArrowheads="1"/>
          </p:cNvSpPr>
          <p:nvPr/>
        </p:nvSpPr>
        <p:spPr bwMode="auto">
          <a:xfrm>
            <a:off x="304800" y="4005266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VNI-Times" pitchFamily="2" charset="0"/>
              </a:rPr>
              <a:t>LÔÏI</a:t>
            </a:r>
          </a:p>
        </p:txBody>
      </p:sp>
      <p:sp>
        <p:nvSpPr>
          <p:cNvPr id="199694" name="Line 14"/>
          <p:cNvSpPr>
            <a:spLocks noChangeShapeType="1"/>
          </p:cNvSpPr>
          <p:nvPr/>
        </p:nvSpPr>
        <p:spPr bwMode="auto">
          <a:xfrm flipV="1">
            <a:off x="1371600" y="3929066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99695" name="Rectangle 15"/>
          <p:cNvSpPr>
            <a:spLocks noChangeArrowheads="1"/>
          </p:cNvSpPr>
          <p:nvPr/>
        </p:nvSpPr>
        <p:spPr bwMode="auto">
          <a:xfrm>
            <a:off x="1770063" y="3657592"/>
            <a:ext cx="33194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AÂm</a:t>
            </a:r>
            <a:r>
              <a:rPr lang="en-US" sz="3200" b="1">
                <a:latin typeface="VNI-Times" pitchFamily="2" charset="0"/>
              </a:rPr>
              <a:t> : </a:t>
            </a:r>
            <a:r>
              <a:rPr lang="en-US" sz="3200" b="1" i="1">
                <a:latin typeface="VNI-Times" pitchFamily="2" charset="0"/>
              </a:rPr>
              <a:t>gioáng nhau</a:t>
            </a:r>
            <a:r>
              <a:rPr lang="en-US" sz="3600" b="1">
                <a:latin typeface="VNI-Times" pitchFamily="2" charset="0"/>
              </a:rPr>
              <a:t>.</a:t>
            </a:r>
          </a:p>
        </p:txBody>
      </p:sp>
      <p:sp>
        <p:nvSpPr>
          <p:cNvPr id="199696" name="Line 16"/>
          <p:cNvSpPr>
            <a:spLocks noChangeShapeType="1"/>
          </p:cNvSpPr>
          <p:nvPr/>
        </p:nvSpPr>
        <p:spPr bwMode="auto">
          <a:xfrm>
            <a:off x="1371600" y="4386266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199697" name="Text Box 17"/>
          <p:cNvSpPr txBox="1">
            <a:spLocks noChangeArrowheads="1"/>
          </p:cNvSpPr>
          <p:nvPr/>
        </p:nvSpPr>
        <p:spPr bwMode="auto">
          <a:xfrm>
            <a:off x="1752600" y="4419592"/>
            <a:ext cx="365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Nghóa</a:t>
            </a:r>
            <a:r>
              <a:rPr lang="en-US" sz="3200" b="1">
                <a:latin typeface="VNI-Times" pitchFamily="2" charset="0"/>
              </a:rPr>
              <a:t>: </a:t>
            </a:r>
            <a:r>
              <a:rPr lang="en-US" sz="3200" b="1" i="1">
                <a:latin typeface="VNI-Times" pitchFamily="2" charset="0"/>
              </a:rPr>
              <a:t>khaùc nhau</a:t>
            </a:r>
            <a:r>
              <a:rPr lang="en-US" sz="3200" b="1">
                <a:latin typeface="VNI-Times" pitchFamily="2" charset="0"/>
              </a:rPr>
              <a:t>.</a:t>
            </a:r>
          </a:p>
        </p:txBody>
      </p:sp>
      <p:sp>
        <p:nvSpPr>
          <p:cNvPr id="199698" name="AutoShape 18"/>
          <p:cNvSpPr>
            <a:spLocks/>
          </p:cNvSpPr>
          <p:nvPr/>
        </p:nvSpPr>
        <p:spPr bwMode="auto">
          <a:xfrm>
            <a:off x="5105400" y="3794138"/>
            <a:ext cx="228600" cy="1219200"/>
          </a:xfrm>
          <a:prstGeom prst="rightBrace">
            <a:avLst>
              <a:gd name="adj1" fmla="val 44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vi-VN"/>
          </a:p>
        </p:txBody>
      </p:sp>
      <p:sp>
        <p:nvSpPr>
          <p:cNvPr id="199699" name="Text Box 19"/>
          <p:cNvSpPr txBox="1">
            <a:spLocks noChangeArrowheads="1"/>
          </p:cNvSpPr>
          <p:nvPr/>
        </p:nvSpPr>
        <p:spPr bwMode="auto">
          <a:xfrm>
            <a:off x="5410200" y="3714752"/>
            <a:ext cx="3429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6600"/>
                </a:solidFill>
                <a:latin typeface="VNI-Times" pitchFamily="2" charset="0"/>
              </a:rPr>
              <a:t>Taïo saéc thaùi haøi höôùc, dí doûm.</a:t>
            </a:r>
            <a:r>
              <a:rPr lang="en-US" sz="4000" b="1">
                <a:solidFill>
                  <a:srgbClr val="006600"/>
                </a:solidFill>
                <a:latin typeface="VNI-Times" pitchFamily="2" charset="0"/>
              </a:rPr>
              <a:t>  </a:t>
            </a:r>
          </a:p>
        </p:txBody>
      </p:sp>
      <p:sp>
        <p:nvSpPr>
          <p:cNvPr id="199700" name="Text Box 20"/>
          <p:cNvSpPr txBox="1">
            <a:spLocks noChangeArrowheads="1"/>
          </p:cNvSpPr>
          <p:nvPr/>
        </p:nvSpPr>
        <p:spPr bwMode="auto">
          <a:xfrm>
            <a:off x="571472" y="4929198"/>
            <a:ext cx="8572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-&gt;Laøm 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baøi ca dao theâm haáp daãn, thuù vò.</a:t>
            </a:r>
          </a:p>
        </p:txBody>
      </p:sp>
      <p:sp>
        <p:nvSpPr>
          <p:cNvPr id="199705" name="Text Box 25"/>
          <p:cNvSpPr txBox="1">
            <a:spLocks noChangeArrowheads="1"/>
          </p:cNvSpPr>
          <p:nvPr/>
        </p:nvSpPr>
        <p:spPr bwMode="auto">
          <a:xfrm>
            <a:off x="5584825" y="57148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lôïi</a:t>
            </a:r>
          </a:p>
        </p:txBody>
      </p:sp>
      <p:sp>
        <p:nvSpPr>
          <p:cNvPr id="199706" name="Text Box 26"/>
          <p:cNvSpPr txBox="1">
            <a:spLocks noChangeArrowheads="1"/>
          </p:cNvSpPr>
          <p:nvPr/>
        </p:nvSpPr>
        <p:spPr bwMode="auto">
          <a:xfrm>
            <a:off x="790556" y="1571612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Lôïi</a:t>
            </a:r>
          </a:p>
        </p:txBody>
      </p:sp>
      <p:sp>
        <p:nvSpPr>
          <p:cNvPr id="199707" name="Text Box 27"/>
          <p:cNvSpPr txBox="1">
            <a:spLocks noChangeArrowheads="1"/>
          </p:cNvSpPr>
          <p:nvPr/>
        </p:nvSpPr>
        <p:spPr bwMode="auto">
          <a:xfrm>
            <a:off x="2419344" y="1571612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lôïi</a:t>
            </a: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642910" y="5572140"/>
            <a:ext cx="2806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VNI-Times" pitchFamily="2" charset="0"/>
              </a:rPr>
              <a:t>=&gt; CHÔI </a:t>
            </a:r>
            <a:r>
              <a:rPr lang="en-US" sz="2800" b="1" dirty="0">
                <a:solidFill>
                  <a:srgbClr val="0000FF"/>
                </a:solidFill>
                <a:latin typeface="VNI-Times" pitchFamily="2" charset="0"/>
              </a:rPr>
              <a:t>CHÖÕ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0" y="6000768"/>
            <a:ext cx="44919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VNI-Times" pitchFamily="2" charset="0"/>
              </a:rPr>
              <a:t>2.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Ghi nhớ (SGK/164)</a:t>
            </a:r>
            <a:endParaRPr lang="en-US" sz="4000" b="1" u="sng" dirty="0">
              <a:solidFill>
                <a:srgbClr val="0000FF"/>
              </a:solidFill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/>
      <p:bldP spid="199683" grpId="0"/>
      <p:bldP spid="199684" grpId="0"/>
      <p:bldP spid="199685" grpId="0"/>
      <p:bldP spid="199686" grpId="0"/>
      <p:bldP spid="199687" grpId="0" animBg="1"/>
      <p:bldP spid="199688" grpId="0" animBg="1"/>
      <p:bldP spid="199689" grpId="0"/>
      <p:bldP spid="199690" grpId="0"/>
      <p:bldP spid="199692" grpId="0"/>
      <p:bldP spid="199693" grpId="0"/>
      <p:bldP spid="199694" grpId="0" animBg="1"/>
      <p:bldP spid="199695" grpId="0"/>
      <p:bldP spid="199696" grpId="0" animBg="1"/>
      <p:bldP spid="199697" grpId="0"/>
      <p:bldP spid="199698" grpId="0" animBg="1"/>
      <p:bldP spid="199699" grpId="0"/>
      <p:bldP spid="199700" grpId="0"/>
      <p:bldP spid="199705" grpId="0"/>
      <p:bldP spid="199706" grpId="0"/>
      <p:bldP spid="199707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0" y="-24"/>
            <a:ext cx="42338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VNI-Times" pitchFamily="2" charset="0"/>
              </a:rPr>
              <a:t>II-</a:t>
            </a:r>
            <a:r>
              <a:rPr lang="en-US" sz="3600" b="1" dirty="0" smtClean="0">
                <a:latin typeface="VNI-Times" pitchFamily="2" charset="0"/>
              </a:rPr>
              <a:t> </a:t>
            </a:r>
            <a:r>
              <a:rPr lang="en-US" sz="3600" b="1" u="sng" dirty="0">
                <a:solidFill>
                  <a:srgbClr val="0000FF"/>
                </a:solidFill>
                <a:latin typeface="VNI-Times" pitchFamily="2" charset="0"/>
              </a:rPr>
              <a:t>Caùc loái chôi chöõ</a:t>
            </a:r>
            <a:r>
              <a:rPr lang="en-US" sz="4000" b="1" u="sng" dirty="0">
                <a:solidFill>
                  <a:srgbClr val="0000FF"/>
                </a:solidFill>
                <a:latin typeface="VNI-Times" pitchFamily="2" charset="0"/>
              </a:rPr>
              <a:t>:</a:t>
            </a:r>
          </a:p>
        </p:txBody>
      </p:sp>
      <p:sp>
        <p:nvSpPr>
          <p:cNvPr id="187398" name="Text Box 6"/>
          <p:cNvSpPr txBox="1">
            <a:spLocks noChangeArrowheads="1"/>
          </p:cNvSpPr>
          <p:nvPr/>
        </p:nvSpPr>
        <p:spPr bwMode="auto">
          <a:xfrm>
            <a:off x="1214414" y="4572008"/>
            <a:ext cx="6477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VNI-Times" pitchFamily="2" charset="0"/>
              </a:rPr>
              <a:t>- &gt; Duøng 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töø ngöõ ñoàng aâm</a:t>
            </a:r>
            <a:r>
              <a:rPr lang="en-US" sz="4000" b="1" dirty="0">
                <a:solidFill>
                  <a:srgbClr val="FF0000"/>
                </a:solidFill>
                <a:latin typeface="VNI-Times" pitchFamily="2" charset="0"/>
              </a:rPr>
              <a:t>:   </a:t>
            </a:r>
          </a:p>
        </p:txBody>
      </p:sp>
      <p:sp>
        <p:nvSpPr>
          <p:cNvPr id="187399" name="Text Box 7"/>
          <p:cNvSpPr txBox="1">
            <a:spLocks noChangeArrowheads="1"/>
          </p:cNvSpPr>
          <p:nvPr/>
        </p:nvSpPr>
        <p:spPr bwMode="auto">
          <a:xfrm>
            <a:off x="-71470" y="2357430"/>
            <a:ext cx="8763000" cy="23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200" b="1" u="sng" dirty="0">
                <a:latin typeface="VNI-Times" pitchFamily="2" charset="0"/>
              </a:rPr>
              <a:t>Ví duï</a:t>
            </a:r>
            <a:r>
              <a:rPr lang="en-US" sz="3200" b="1" dirty="0">
                <a:latin typeface="VNI-Times" pitchFamily="2" charset="0"/>
              </a:rPr>
              <a:t>:  Baø giaø ñi chôï Caàu Ñoâng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200" b="1" dirty="0">
                <a:latin typeface="VNI-Times" pitchFamily="2" charset="0"/>
              </a:rPr>
              <a:t> Boùi xem moät queû laáy choàng </a:t>
            </a:r>
            <a:r>
              <a:rPr lang="en-US" sz="3200" b="1" u="sng" dirty="0">
                <a:solidFill>
                  <a:srgbClr val="FF0000"/>
                </a:solidFill>
                <a:latin typeface="VNI-Times" pitchFamily="2" charset="0"/>
              </a:rPr>
              <a:t>lôïi</a:t>
            </a:r>
            <a:r>
              <a:rPr lang="en-US" sz="3200" b="1" dirty="0">
                <a:latin typeface="VNI-Times" pitchFamily="2" charset="0"/>
              </a:rPr>
              <a:t> chaêng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200" b="1" dirty="0">
                <a:latin typeface="VNI-Times" pitchFamily="2" charset="0"/>
              </a:rPr>
              <a:t>         Thaày boùi gieo queû noùi raèng: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200" b="1" u="sng" dirty="0">
                <a:solidFill>
                  <a:srgbClr val="FF0000"/>
                </a:solidFill>
                <a:latin typeface="VNI-Times" pitchFamily="2" charset="0"/>
              </a:rPr>
              <a:t>Lôïi</a:t>
            </a:r>
            <a:r>
              <a:rPr lang="en-US" sz="3200" b="1" dirty="0">
                <a:latin typeface="VNI-Times" pitchFamily="2" charset="0"/>
              </a:rPr>
              <a:t> thì coù </a:t>
            </a:r>
            <a:r>
              <a:rPr lang="en-US" sz="3200" b="1" u="sng" dirty="0">
                <a:solidFill>
                  <a:srgbClr val="FF0000"/>
                </a:solidFill>
                <a:latin typeface="VNI-Times" pitchFamily="2" charset="0"/>
              </a:rPr>
              <a:t>lôïi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>
                <a:latin typeface="VNI-Times" pitchFamily="2" charset="0"/>
              </a:rPr>
              <a:t>nhöng raêng khoâng coøn.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200" b="1" dirty="0">
                <a:latin typeface="VNI-Times" pitchFamily="2" charset="0"/>
              </a:rPr>
              <a:t>                                                       (</a:t>
            </a:r>
            <a:r>
              <a:rPr lang="en-US" sz="2800" b="1" dirty="0">
                <a:latin typeface="VNI-Times" pitchFamily="2" charset="0"/>
              </a:rPr>
              <a:t>Ca dao</a:t>
            </a:r>
            <a:r>
              <a:rPr lang="en-US" sz="3200" b="1" dirty="0">
                <a:latin typeface="VNI-Times" pitchFamily="2" charset="0"/>
              </a:rPr>
              <a:t>)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857232"/>
            <a:ext cx="21127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VNI-Times" pitchFamily="2" charset="0"/>
              </a:rPr>
              <a:t>1.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 VD</a:t>
            </a:r>
            <a:endParaRPr lang="en-US" sz="4000" b="1" u="sng" dirty="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0" y="1500174"/>
            <a:ext cx="39290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 dirty="0" smtClean="0">
                <a:latin typeface="VNI-Times" pitchFamily="2" charset="0"/>
              </a:rPr>
              <a:t>a.Ví </a:t>
            </a:r>
            <a:r>
              <a:rPr lang="en-US" sz="4000" b="1" u="sng" dirty="0">
                <a:latin typeface="VNI-Times" pitchFamily="2" charset="0"/>
              </a:rPr>
              <a:t>duï </a:t>
            </a:r>
            <a:r>
              <a:rPr lang="en-US" sz="4000" b="1" u="sng" dirty="0" smtClean="0">
                <a:latin typeface="VNI-Times" pitchFamily="2" charset="0"/>
              </a:rPr>
              <a:t>1:</a:t>
            </a:r>
            <a:endParaRPr lang="en-US" sz="4000" b="1" u="sng" dirty="0"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8" grpId="0"/>
      <p:bldP spid="1873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0" y="1000108"/>
            <a:ext cx="8382000" cy="110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VNI-Times" pitchFamily="2" charset="0"/>
              </a:rPr>
              <a:t>  </a:t>
            </a:r>
            <a:r>
              <a:rPr lang="en-US" sz="3600" b="1" dirty="0" smtClean="0">
                <a:solidFill>
                  <a:srgbClr val="0000FF"/>
                </a:solidFill>
                <a:latin typeface="VNI-Times" pitchFamily="2" charset="0"/>
              </a:rPr>
              <a:t>-  </a:t>
            </a:r>
            <a:r>
              <a:rPr lang="en-US" sz="3600" b="1" dirty="0">
                <a:solidFill>
                  <a:srgbClr val="0000FF"/>
                </a:solidFill>
                <a:latin typeface="VNI-Times" pitchFamily="2" charset="0"/>
              </a:rPr>
              <a:t>Saùnh vôùi Na Va“ranh töôùng”Phaùp,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VNI-Times" pitchFamily="2" charset="0"/>
              </a:rPr>
              <a:t>        Tieáng taêm noàng naëc ôû Ñoâng Döông</a:t>
            </a:r>
            <a:r>
              <a:rPr lang="en-US" sz="4000" b="1" dirty="0" smtClean="0">
                <a:solidFill>
                  <a:srgbClr val="0000FF"/>
                </a:solidFill>
                <a:latin typeface="VNI-Times" pitchFamily="2" charset="0"/>
              </a:rPr>
              <a:t>.</a:t>
            </a:r>
            <a:endParaRPr lang="en-US" sz="4000" b="1" dirty="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215046" name="Text Box 6"/>
          <p:cNvSpPr txBox="1">
            <a:spLocks noChangeArrowheads="1"/>
          </p:cNvSpPr>
          <p:nvPr/>
        </p:nvSpPr>
        <p:spPr bwMode="auto">
          <a:xfrm>
            <a:off x="228600" y="2285992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Ranh</a:t>
            </a:r>
            <a:r>
              <a:rPr lang="en-US" sz="3600" b="1" dirty="0">
                <a:solidFill>
                  <a:srgbClr val="0000FF"/>
                </a:solidFill>
                <a:latin typeface="VNI-Times" pitchFamily="2" charset="0"/>
              </a:rPr>
              <a:t>(töôùng)</a:t>
            </a:r>
          </a:p>
        </p:txBody>
      </p:sp>
      <p:sp>
        <p:nvSpPr>
          <p:cNvPr id="215049" name="Text Box 9"/>
          <p:cNvSpPr txBox="1">
            <a:spLocks noChangeArrowheads="1"/>
          </p:cNvSpPr>
          <p:nvPr/>
        </p:nvSpPr>
        <p:spPr bwMode="auto">
          <a:xfrm>
            <a:off x="3733800" y="2285992"/>
            <a:ext cx="396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(Töôùng) ranh con.</a:t>
            </a:r>
          </a:p>
        </p:txBody>
      </p:sp>
      <p:sp>
        <p:nvSpPr>
          <p:cNvPr id="215050" name="Text Box 10"/>
          <p:cNvSpPr txBox="1">
            <a:spLocks noChangeArrowheads="1"/>
          </p:cNvSpPr>
          <p:nvPr/>
        </p:nvSpPr>
        <p:spPr bwMode="auto">
          <a:xfrm>
            <a:off x="228600" y="3003542"/>
            <a:ext cx="3124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VNI-Times" pitchFamily="2" charset="0"/>
              </a:rPr>
              <a:t>Danh</a:t>
            </a:r>
            <a:r>
              <a:rPr lang="en-US" sz="3600" b="1">
                <a:solidFill>
                  <a:srgbClr val="0000FF"/>
                </a:solidFill>
                <a:latin typeface="VNI-Times" pitchFamily="2" charset="0"/>
              </a:rPr>
              <a:t> (töôùng)</a:t>
            </a:r>
          </a:p>
        </p:txBody>
      </p:sp>
      <p:sp>
        <p:nvSpPr>
          <p:cNvPr id="215051" name="Text Box 11"/>
          <p:cNvSpPr txBox="1">
            <a:spLocks noChangeArrowheads="1"/>
          </p:cNvSpPr>
          <p:nvPr/>
        </p:nvSpPr>
        <p:spPr bwMode="auto">
          <a:xfrm>
            <a:off x="3733800" y="2971792"/>
            <a:ext cx="510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(Töôùng) gioûi, noåi tieáng.</a:t>
            </a:r>
          </a:p>
        </p:txBody>
      </p:sp>
      <p:sp>
        <p:nvSpPr>
          <p:cNvPr id="215052" name="Text Box 12"/>
          <p:cNvSpPr txBox="1">
            <a:spLocks noChangeArrowheads="1"/>
          </p:cNvSpPr>
          <p:nvPr/>
        </p:nvSpPr>
        <p:spPr bwMode="auto">
          <a:xfrm>
            <a:off x="466732" y="5000636"/>
            <a:ext cx="82486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VNI-Times" pitchFamily="2" charset="0"/>
              </a:rPr>
              <a:t>=&gt; Duøng </a:t>
            </a:r>
            <a:r>
              <a:rPr lang="en-US" sz="4000" b="1" dirty="0">
                <a:solidFill>
                  <a:srgbClr val="FF0000"/>
                </a:solidFill>
                <a:latin typeface="VNI-Times" pitchFamily="2" charset="0"/>
              </a:rPr>
              <a:t>loái noùi traïi aâm.</a:t>
            </a:r>
          </a:p>
        </p:txBody>
      </p:sp>
      <p:sp>
        <p:nvSpPr>
          <p:cNvPr id="215053" name="Text Box 13"/>
          <p:cNvSpPr txBox="1">
            <a:spLocks noChangeArrowheads="1"/>
          </p:cNvSpPr>
          <p:nvPr/>
        </p:nvSpPr>
        <p:spPr bwMode="auto">
          <a:xfrm>
            <a:off x="500034" y="3643314"/>
            <a:ext cx="828680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B0F0"/>
                </a:solidFill>
                <a:latin typeface="VNI-Times" pitchFamily="2" charset="0"/>
              </a:rPr>
              <a:t>-&gt; Mæa </a:t>
            </a:r>
            <a:r>
              <a:rPr lang="en-US" sz="4000" b="1" dirty="0">
                <a:solidFill>
                  <a:srgbClr val="00B0F0"/>
                </a:solidFill>
                <a:latin typeface="VNI-Times" pitchFamily="2" charset="0"/>
              </a:rPr>
              <a:t>mai, gieãu côït teân chæ huy quaân söï Phaùp.</a:t>
            </a:r>
          </a:p>
        </p:txBody>
      </p:sp>
      <p:sp>
        <p:nvSpPr>
          <p:cNvPr id="215059" name="Line 19"/>
          <p:cNvSpPr>
            <a:spLocks noChangeShapeType="1"/>
          </p:cNvSpPr>
          <p:nvPr/>
        </p:nvSpPr>
        <p:spPr bwMode="auto">
          <a:xfrm flipV="1">
            <a:off x="2971800" y="269874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215060" name="Line 20"/>
          <p:cNvSpPr>
            <a:spLocks noChangeShapeType="1"/>
          </p:cNvSpPr>
          <p:nvPr/>
        </p:nvSpPr>
        <p:spPr bwMode="auto">
          <a:xfrm flipV="1">
            <a:off x="3048000" y="338454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vi-VN"/>
          </a:p>
        </p:txBody>
      </p:sp>
      <p:sp>
        <p:nvSpPr>
          <p:cNvPr id="215062" name="Text Box 22"/>
          <p:cNvSpPr txBox="1">
            <a:spLocks noChangeArrowheads="1"/>
          </p:cNvSpPr>
          <p:nvPr/>
        </p:nvSpPr>
        <p:spPr bwMode="auto">
          <a:xfrm>
            <a:off x="3779912" y="785794"/>
            <a:ext cx="327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FF00FF"/>
                </a:solidFill>
                <a:latin typeface="VNI-Times" pitchFamily="2" charset="0"/>
              </a:rPr>
              <a:t>ranh</a:t>
            </a:r>
            <a:r>
              <a:rPr lang="en-US" sz="36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600" b="1" dirty="0">
                <a:solidFill>
                  <a:srgbClr val="FF00FF"/>
                </a:solidFill>
                <a:latin typeface="VNI-Times" pitchFamily="2" charset="0"/>
              </a:rPr>
              <a:t>töôùng</a:t>
            </a:r>
            <a:endParaRPr lang="en-US" sz="3600" b="1" dirty="0">
              <a:solidFill>
                <a:srgbClr val="0000FF"/>
              </a:solidFill>
              <a:latin typeface="VNI-Times" pitchFamily="2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0" y="152400"/>
            <a:ext cx="35718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 dirty="0" smtClean="0">
                <a:latin typeface="VNI-Times" pitchFamily="2" charset="0"/>
              </a:rPr>
              <a:t>b.Ví </a:t>
            </a:r>
            <a:r>
              <a:rPr lang="en-US" sz="4000" b="1" u="sng" dirty="0">
                <a:latin typeface="VNI-Times" pitchFamily="2" charset="0"/>
              </a:rPr>
              <a:t>duï 2: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5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15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5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5" grpId="0"/>
      <p:bldP spid="215046" grpId="0"/>
      <p:bldP spid="215049" grpId="0"/>
      <p:bldP spid="215050" grpId="0"/>
      <p:bldP spid="215051" grpId="0"/>
      <p:bldP spid="215052" grpId="0"/>
      <p:bldP spid="215053" grpId="0"/>
      <p:bldP spid="215059" grpId="0" animBg="1"/>
      <p:bldP spid="215060" grpId="0" animBg="1"/>
      <p:bldP spid="215062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5&quot;/&gt;&lt;property id=&quot;20307&quot; value=&quot;308&quot;/&gt;&lt;/object&gt;&lt;object type=&quot;3&quot; unique_id=&quot;10008&quot;&gt;&lt;property id=&quot;20148&quot; value=&quot;5&quot;/&gt;&lt;property id=&quot;20300&quot; value=&quot;Slide 6&quot;/&gt;&lt;property id=&quot;20307&quot; value=&quot;306&quot;/&gt;&lt;/object&gt;&lt;object type=&quot;3&quot; unique_id=&quot;10009&quot;&gt;&lt;property id=&quot;20148&quot; value=&quot;5&quot;/&gt;&lt;property id=&quot;20300&quot; value=&quot;Slide 7&quot;/&gt;&lt;property id=&quot;20307&quot; value=&quot;269&quot;/&gt;&lt;/object&gt;&lt;object type=&quot;3&quot; unique_id=&quot;10010&quot;&gt;&lt;property id=&quot;20148&quot; value=&quot;5&quot;/&gt;&lt;property id=&quot;20300&quot; value=&quot;Slide 8&quot;/&gt;&lt;property id=&quot;20307&quot; value=&quot;274&quot;/&gt;&lt;/object&gt;&lt;object type=&quot;3&quot; unique_id=&quot;10011&quot;&gt;&lt;property id=&quot;20148&quot; value=&quot;5&quot;/&gt;&lt;property id=&quot;20300&quot; value=&quot;Slide 9&quot;/&gt;&lt;property id=&quot;20307&quot; value=&quot;307&quot;/&gt;&lt;/object&gt;&lt;object type=&quot;3&quot; unique_id=&quot;10012&quot;&gt;&lt;property id=&quot;20148&quot; value=&quot;5&quot;/&gt;&lt;property id=&quot;20300&quot; value=&quot;Slide 10&quot;/&gt;&lt;property id=&quot;20307&quot; value=&quot;275&quot;/&gt;&lt;/object&gt;&lt;object type=&quot;3&quot; unique_id=&quot;10013&quot;&gt;&lt;property id=&quot;20148&quot; value=&quot;5&quot;/&gt;&lt;property id=&quot;20300&quot; value=&quot;Slide 11&quot;/&gt;&lt;property id=&quot;20307&quot; value=&quot;277&quot;/&gt;&lt;/object&gt;&lt;object type=&quot;3&quot; unique_id=&quot;10014&quot;&gt;&lt;property id=&quot;20148&quot; value=&quot;5&quot;/&gt;&lt;property id=&quot;20300&quot; value=&quot;Slide 12&quot;/&gt;&lt;property id=&quot;20307&quot; value=&quot;279&quot;/&gt;&lt;/object&gt;&lt;object type=&quot;3&quot; unique_id=&quot;10015&quot;&gt;&lt;property id=&quot;20148&quot; value=&quot;5&quot;/&gt;&lt;property id=&quot;20300&quot; value=&quot;Slide 13&quot;/&gt;&lt;property id=&quot;20307&quot; value=&quot;280&quot;/&gt;&lt;/object&gt;&lt;object type=&quot;3&quot; unique_id=&quot;10017&quot;&gt;&lt;property id=&quot;20148&quot; value=&quot;5&quot;/&gt;&lt;property id=&quot;20300&quot; value=&quot;Slide 14&quot;/&gt;&lt;property id=&quot;20307&quot; value=&quot;281&quot;/&gt;&lt;/object&gt;&lt;object type=&quot;3&quot; unique_id=&quot;10018&quot;&gt;&lt;property id=&quot;20148&quot; value=&quot;5&quot;/&gt;&lt;property id=&quot;20300&quot; value=&quot;Slide 15&quot;/&gt;&lt;property id=&quot;20307&quot; value=&quot;283&quot;/&gt;&lt;/object&gt;&lt;object type=&quot;3&quot; unique_id=&quot;10019&quot;&gt;&lt;property id=&quot;20148&quot; value=&quot;5&quot;/&gt;&lt;property id=&quot;20300&quot; value=&quot;Slide 16&quot;/&gt;&lt;property id=&quot;20307&quot; value=&quot;286&quot;/&gt;&lt;/object&gt;&lt;object type=&quot;3&quot; unique_id=&quot;10020&quot;&gt;&lt;property id=&quot;20148&quot; value=&quot;5&quot;/&gt;&lt;property id=&quot;20300&quot; value=&quot;Slide 17&quot;/&gt;&lt;property id=&quot;20307&quot; value=&quot;288&quot;/&gt;&lt;/object&gt;&lt;object type=&quot;3&quot; unique_id=&quot;10021&quot;&gt;&lt;property id=&quot;20148&quot; value=&quot;5&quot;/&gt;&lt;property id=&quot;20300&quot; value=&quot;Slide 18&quot;/&gt;&lt;property id=&quot;20307&quot; value=&quot;289&quot;/&gt;&lt;/object&gt;&lt;object type=&quot;3&quot; unique_id=&quot;10022&quot;&gt;&lt;property id=&quot;20148&quot; value=&quot;5&quot;/&gt;&lt;property id=&quot;20300&quot; value=&quot;Slide 19&quot;/&gt;&lt;property id=&quot;20307&quot; value=&quot;290&quot;/&gt;&lt;/object&gt;&lt;object type=&quot;3&quot; unique_id=&quot;10023&quot;&gt;&lt;property id=&quot;20148&quot; value=&quot;5&quot;/&gt;&lt;property id=&quot;20300&quot; value=&quot;Slide 20&quot;/&gt;&lt;property id=&quot;20307&quot; value=&quot;294&quot;/&gt;&lt;/object&gt;&lt;object type=&quot;3&quot; unique_id=&quot;10024&quot;&gt;&lt;property id=&quot;20148&quot; value=&quot;5&quot;/&gt;&lt;property id=&quot;20300&quot; value=&quot;Slide 21&quot;/&gt;&lt;property id=&quot;20307&quot; value=&quot;295&quot;/&gt;&lt;/object&gt;&lt;object type=&quot;3&quot; unique_id=&quot;10025&quot;&gt;&lt;property id=&quot;20148&quot; value=&quot;5&quot;/&gt;&lt;property id=&quot;20300&quot; value=&quot;Slide 22&quot;/&gt;&lt;property id=&quot;20307&quot; value=&quot;296&quot;/&gt;&lt;/object&gt;&lt;object type=&quot;3&quot; unique_id=&quot;10026&quot;&gt;&lt;property id=&quot;20148&quot; value=&quot;5&quot;/&gt;&lt;property id=&quot;20300&quot; value=&quot;Slide 23&quot;/&gt;&lt;property id=&quot;20307&quot; value=&quot;297&quot;/&gt;&lt;/object&gt;&lt;object type=&quot;3&quot; unique_id=&quot;10027&quot;&gt;&lt;property id=&quot;20148&quot; value=&quot;5&quot;/&gt;&lt;property id=&quot;20300&quot; value=&quot;Slide 24&quot;/&gt;&lt;property id=&quot;20307&quot; value=&quot;298&quot;/&gt;&lt;/object&gt;&lt;object type=&quot;3&quot; unique_id=&quot;10028&quot;&gt;&lt;property id=&quot;20148&quot; value=&quot;5&quot;/&gt;&lt;property id=&quot;20300&quot; value=&quot;Slide 25&quot;/&gt;&lt;property id=&quot;20307&quot; value=&quot;299&quot;/&gt;&lt;/object&gt;&lt;object type=&quot;3&quot; unique_id=&quot;10029&quot;&gt;&lt;property id=&quot;20148&quot; value=&quot;5&quot;/&gt;&lt;property id=&quot;20300&quot; value=&quot;Slide 26&quot;/&gt;&lt;property id=&quot;20307&quot; value=&quot;301&quot;/&gt;&lt;/object&gt;&lt;object type=&quot;3&quot; unique_id=&quot;10030&quot;&gt;&lt;property id=&quot;20148&quot; value=&quot;5&quot;/&gt;&lt;property id=&quot;20300&quot; value=&quot;Slide 27&quot;/&gt;&lt;property id=&quot;20307&quot; value=&quot;302&quot;/&gt;&lt;/object&gt;&lt;object type=&quot;3&quot; unique_id=&quot;10031&quot;&gt;&lt;property id=&quot;20148&quot; value=&quot;5&quot;/&gt;&lt;property id=&quot;20300&quot; value=&quot;Slide 28&quot;/&gt;&lt;property id=&quot;20307&quot; value=&quot;303&quot;/&gt;&lt;/object&gt;&lt;/object&gt;&lt;object type=&quot;8&quot; unique_id=&quot;1006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1590</Words>
  <Application>Microsoft Office PowerPoint</Application>
  <PresentationFormat>On-screen Show (4:3)</PresentationFormat>
  <Paragraphs>277</Paragraphs>
  <Slides>28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Batang</vt:lpstr>
      <vt:lpstr>Calibri</vt:lpstr>
      <vt:lpstr>Symbol</vt:lpstr>
      <vt:lpstr>Tahoma</vt:lpstr>
      <vt:lpstr>Times New Roman</vt:lpstr>
      <vt:lpstr>VNI-Juni</vt:lpstr>
      <vt:lpstr>VNI-Times</vt:lpstr>
      <vt:lpstr>Wingdings</vt:lpstr>
      <vt:lpstr>Office Theme</vt:lpstr>
      <vt:lpstr>CorelDRAW CMX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</dc:creator>
  <cp:lastModifiedBy>Administrator</cp:lastModifiedBy>
  <cp:revision>9</cp:revision>
  <dcterms:created xsi:type="dcterms:W3CDTF">2017-12-15T12:02:48Z</dcterms:created>
  <dcterms:modified xsi:type="dcterms:W3CDTF">2018-05-28T14:57:30Z</dcterms:modified>
</cp:coreProperties>
</file>