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1" r:id="rId2"/>
    <p:sldId id="314" r:id="rId3"/>
    <p:sldId id="315" r:id="rId4"/>
    <p:sldId id="316" r:id="rId5"/>
    <p:sldId id="317" r:id="rId6"/>
    <p:sldId id="318" r:id="rId7"/>
    <p:sldId id="321" r:id="rId8"/>
    <p:sldId id="322" r:id="rId9"/>
    <p:sldId id="325" r:id="rId10"/>
    <p:sldId id="285" r:id="rId11"/>
    <p:sldId id="324" r:id="rId12"/>
    <p:sldId id="311" r:id="rId13"/>
  </p:sldIdLst>
  <p:sldSz cx="9144000" cy="6858000" type="screen4x3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13BAE-974C-4D03-AF97-934E5857A023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D3BF-75CD-41B1-8051-3E24C9C0CC2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61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8A6BF-7B6A-4433-8D72-0F9DA55BCE24}" type="slidenum">
              <a:rPr lang="en-US"/>
              <a:pPr/>
              <a:t>10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07478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474E-E025-478E-9184-8E8810CEE03F}" type="datetimeFigureOut">
              <a:rPr lang="vi-VN" smtClean="0"/>
              <a:pPr/>
              <a:t>28/05/2018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768F-0C1F-49D4-B4E6-2D4F4975825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4.xml"/><Relationship Id="rId10" Type="http://schemas.openxmlformats.org/officeDocument/2006/relationships/slide" Target="slide8.xml"/><Relationship Id="rId4" Type="http://schemas.openxmlformats.org/officeDocument/2006/relationships/audio" Target="../media/audio2.wav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 descr="Graphic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7544" y="1162050"/>
            <a:ext cx="8208912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CHµO </a:t>
            </a:r>
            <a:r>
              <a:rPr lang="es-E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MõNG</a:t>
            </a:r>
            <a:r>
              <a:rPr lang="es-E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HelvetInsH"/>
              </a:rPr>
              <a:t> C¸C THµY, C¤ GI¸O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HelvetInsH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62000" y="2420888"/>
            <a:ext cx="7772400" cy="827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/>
              </a:rPr>
              <a:t>CïNG TOµN THÓ C¸C EM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ahamasBH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990600" y="3581400"/>
            <a:ext cx="7315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73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5180999"/>
            <a:ext cx="71741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GV: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Bùi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Thị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Quỳnh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THCS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Trung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Nghĩa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5616" y="3428999"/>
            <a:ext cx="7164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Về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dự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Hội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thi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GVG </a:t>
            </a:r>
            <a:r>
              <a:rPr lang="en-US" sz="4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cấp</a:t>
            </a:r>
            <a:r>
              <a:rPr lang="en-U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TP</a:t>
            </a:r>
          </a:p>
          <a:p>
            <a:pPr algn="ctr"/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Năm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học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2017-2018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54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4075" y="138095"/>
            <a:ext cx="5832475" cy="71913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23850" y="1357298"/>
            <a:ext cx="3960813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2400" dirty="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79388" y="2798748"/>
            <a:ext cx="936625" cy="151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787900" y="1357298"/>
            <a:ext cx="4105275" cy="86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53975" indent="4763"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187450" y="2798748"/>
            <a:ext cx="865188" cy="14875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124075" y="2798748"/>
            <a:ext cx="647700" cy="14875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Lê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Lợi</a:t>
            </a: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843212" y="2798748"/>
            <a:ext cx="1014407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Quang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. 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2285984" y="857232"/>
            <a:ext cx="1571636" cy="500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5357818" y="857232"/>
            <a:ext cx="1500197" cy="50006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859338" y="2797161"/>
            <a:ext cx="792162" cy="27035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705600" y="2797161"/>
            <a:ext cx="819150" cy="27035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4016375" y="2797161"/>
            <a:ext cx="771525" cy="27035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Từ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các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cụ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già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các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cháu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7596188" y="2797161"/>
            <a:ext cx="647700" cy="27035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Từ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phụ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nữ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các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bà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mẹ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8316913" y="2795573"/>
            <a:ext cx="792162" cy="2727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 i="1">
                <a:latin typeface="Times New Roman" pitchFamily="18" charset="0"/>
                <a:cs typeface="Times New Roman" pitchFamily="18" charset="0"/>
              </a:rPr>
              <a:t>Từ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công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nhân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nông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dân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 i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điền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aseline="30000"/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5692775" y="2797161"/>
            <a:ext cx="966788" cy="27035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Từ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miền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ngược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miền</a:t>
            </a: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xuôi</a:t>
            </a:r>
          </a:p>
        </p:txBody>
      </p:sp>
      <p:sp>
        <p:nvSpPr>
          <p:cNvPr id="70673" name="Line 17"/>
          <p:cNvSpPr>
            <a:spLocks noChangeShapeType="1"/>
          </p:cNvSpPr>
          <p:nvPr/>
        </p:nvSpPr>
        <p:spPr bwMode="auto">
          <a:xfrm flipH="1">
            <a:off x="634980" y="2222486"/>
            <a:ext cx="1439862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 flipH="1">
            <a:off x="1643042" y="2222486"/>
            <a:ext cx="4318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75" name="Line 19"/>
          <p:cNvSpPr>
            <a:spLocks noChangeShapeType="1"/>
          </p:cNvSpPr>
          <p:nvPr/>
        </p:nvSpPr>
        <p:spPr bwMode="auto">
          <a:xfrm>
            <a:off x="2051050" y="2222486"/>
            <a:ext cx="360363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76" name="Line 20"/>
          <p:cNvSpPr>
            <a:spLocks noChangeShapeType="1"/>
          </p:cNvSpPr>
          <p:nvPr/>
        </p:nvSpPr>
        <p:spPr bwMode="auto">
          <a:xfrm>
            <a:off x="2051050" y="2222486"/>
            <a:ext cx="129698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77" name="Line 21"/>
          <p:cNvSpPr>
            <a:spLocks noChangeShapeType="1"/>
          </p:cNvSpPr>
          <p:nvPr/>
        </p:nvSpPr>
        <p:spPr bwMode="auto">
          <a:xfrm flipH="1">
            <a:off x="4356100" y="2222486"/>
            <a:ext cx="2303463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78" name="Line 22"/>
          <p:cNvSpPr>
            <a:spLocks noChangeShapeType="1"/>
          </p:cNvSpPr>
          <p:nvPr/>
        </p:nvSpPr>
        <p:spPr bwMode="auto">
          <a:xfrm flipH="1">
            <a:off x="5219700" y="2222486"/>
            <a:ext cx="1439863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79" name="Line 23"/>
          <p:cNvSpPr>
            <a:spLocks noChangeShapeType="1"/>
          </p:cNvSpPr>
          <p:nvPr/>
        </p:nvSpPr>
        <p:spPr bwMode="auto">
          <a:xfrm flipH="1">
            <a:off x="6156325" y="2222486"/>
            <a:ext cx="503238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80" name="Line 24"/>
          <p:cNvSpPr>
            <a:spLocks noChangeShapeType="1"/>
          </p:cNvSpPr>
          <p:nvPr/>
        </p:nvSpPr>
        <p:spPr bwMode="auto">
          <a:xfrm>
            <a:off x="6659563" y="2222486"/>
            <a:ext cx="5048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6659563" y="2222486"/>
            <a:ext cx="1225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>
            <a:off x="6659563" y="2222486"/>
            <a:ext cx="20891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1979612" y="5999186"/>
            <a:ext cx="7164387" cy="8588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50000"/>
              </a:spcBef>
              <a:buClr>
                <a:schemeClr val="tx2"/>
              </a:buClr>
            </a:pP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 smtClean="0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107950" y="142852"/>
            <a:ext cx="1368425" cy="431800"/>
          </a:xfrm>
          <a:prstGeom prst="rect">
            <a:avLst/>
          </a:prstGeom>
          <a:solidFill>
            <a:srgbClr val="8000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25400" y="785794"/>
            <a:ext cx="1809750" cy="574675"/>
          </a:xfrm>
          <a:prstGeom prst="rect">
            <a:avLst/>
          </a:prstGeom>
          <a:solidFill>
            <a:srgbClr val="8000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 flipH="1">
            <a:off x="1547813" y="431776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107950" y="6092825"/>
            <a:ext cx="1439863" cy="574675"/>
          </a:xfrm>
          <a:prstGeom prst="rect">
            <a:avLst/>
          </a:prstGeom>
          <a:solidFill>
            <a:srgbClr val="800000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sz="28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8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 flipH="1">
            <a:off x="1619250" y="6381750"/>
            <a:ext cx="3603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 flipH="1" flipV="1">
            <a:off x="107949" y="1428735"/>
            <a:ext cx="45719" cy="414340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>
            <a:off x="1643042" y="5643578"/>
            <a:ext cx="2714644" cy="357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4572000" y="5643578"/>
            <a:ext cx="2286016" cy="35719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cxnSp>
        <p:nvCxnSpPr>
          <p:cNvPr id="37" name="Straight Connector 36"/>
          <p:cNvCxnSpPr/>
          <p:nvPr/>
        </p:nvCxnSpPr>
        <p:spPr>
          <a:xfrm>
            <a:off x="357158" y="5641990"/>
            <a:ext cx="350046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143372" y="5643578"/>
            <a:ext cx="500062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1" build="p" animBg="1"/>
      <p:bldP spid="70659" grpId="0" animBg="1"/>
      <p:bldP spid="70660" grpId="0" animBg="1"/>
      <p:bldP spid="70661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  <p:bldP spid="70668" grpId="0" animBg="1"/>
      <p:bldP spid="70669" grpId="0" animBg="1"/>
      <p:bldP spid="70670" grpId="0" animBg="1"/>
      <p:bldP spid="70671" grpId="0" animBg="1"/>
      <p:bldP spid="70672" grpId="0" animBg="1"/>
      <p:bldP spid="70673" grpId="0" animBg="1"/>
      <p:bldP spid="70674" grpId="0" animBg="1"/>
      <p:bldP spid="70675" grpId="0" animBg="1"/>
      <p:bldP spid="70676" grpId="0" animBg="1"/>
      <p:bldP spid="70677" grpId="0" animBg="1"/>
      <p:bldP spid="70678" grpId="0" animBg="1"/>
      <p:bldP spid="70679" grpId="0" animBg="1"/>
      <p:bldP spid="70680" grpId="0" animBg="1"/>
      <p:bldP spid="70681" grpId="0" animBg="1"/>
      <p:bldP spid="70682" grpId="0" animBg="1"/>
      <p:bldP spid="70683" grpId="0" animBg="1"/>
      <p:bldP spid="70684" grpId="0" animBg="1"/>
      <p:bldP spid="70685" grpId="0" animBg="1"/>
      <p:bldP spid="70686" grpId="0" animBg="1"/>
      <p:bldP spid="70687" grpId="0" animBg="1"/>
      <p:bldP spid="70688" grpId="0" animBg="1"/>
      <p:bldP spid="70689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32884692238a194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28" y="3010942"/>
            <a:ext cx="9144000" cy="106613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2387" y="1080002"/>
            <a:ext cx="5982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dụng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4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32884692238a194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" y="1066726"/>
            <a:ext cx="9144000" cy="4594522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Minh?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(SGK/27)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907" y="921996"/>
            <a:ext cx="7881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tìm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tòi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rộng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571736" y="2428868"/>
            <a:ext cx="4191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Ô SỐ MAY MẮN</a:t>
            </a:r>
            <a:endParaRPr lang="vi-VN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sp>
        <p:nvSpPr>
          <p:cNvPr id="22531" name="AutoShape 3">
            <a:hlinkClick r:id="rId3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4143372" y="428604"/>
            <a:ext cx="1295400" cy="1371600"/>
          </a:xfrm>
          <a:prstGeom prst="actionButtonBlank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6600" dirty="0">
                <a:latin typeface=".VnTime" pitchFamily="34" charset="0"/>
              </a:rPr>
              <a:t>1</a:t>
            </a:r>
          </a:p>
        </p:txBody>
      </p:sp>
      <p:sp>
        <p:nvSpPr>
          <p:cNvPr id="22532" name="AutoShape 4">
            <a:hlinkClick r:id="rId5" action="ppaction://hlinksldjump" highlightClick="1">
              <a:snd r:embed="rId6" name="applause.wav"/>
            </a:hlinkClick>
          </p:cNvPr>
          <p:cNvSpPr>
            <a:spLocks noChangeArrowheads="1"/>
          </p:cNvSpPr>
          <p:nvPr/>
        </p:nvSpPr>
        <p:spPr bwMode="auto">
          <a:xfrm>
            <a:off x="6858016" y="2057400"/>
            <a:ext cx="1219200" cy="13716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000" dirty="0">
                <a:latin typeface=".VnTime" pitchFamily="34" charset="0"/>
              </a:rPr>
              <a:t>2</a:t>
            </a:r>
          </a:p>
        </p:txBody>
      </p:sp>
      <p:sp>
        <p:nvSpPr>
          <p:cNvPr id="22533" name="AutoShape 5">
            <a:hlinkClick r:id="rId7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5929322" y="4429132"/>
            <a:ext cx="1219200" cy="1371600"/>
          </a:xfrm>
          <a:prstGeom prst="actionButtonBlank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800" dirty="0">
                <a:latin typeface=".VnTime" pitchFamily="34" charset="0"/>
              </a:rPr>
              <a:t>3</a:t>
            </a:r>
          </a:p>
        </p:txBody>
      </p:sp>
      <p:sp>
        <p:nvSpPr>
          <p:cNvPr id="22534" name="AutoShape 6">
            <a:hlinkClick r:id="rId8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2357422" y="4357694"/>
            <a:ext cx="1143000" cy="1295400"/>
          </a:xfrm>
          <a:prstGeom prst="actionButtonBlank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000" dirty="0">
                <a:latin typeface=".VnTime" pitchFamily="34" charset="0"/>
              </a:rPr>
              <a:t>4</a:t>
            </a:r>
          </a:p>
        </p:txBody>
      </p:sp>
      <p:sp>
        <p:nvSpPr>
          <p:cNvPr id="22535" name="AutoShape 7">
            <a:hlinkClick r:id="rId9" action="ppaction://hlinksldjump" highlightClick="1">
              <a:snd r:embed="rId4" name="breeze.wav"/>
            </a:hlinkClick>
          </p:cNvPr>
          <p:cNvSpPr>
            <a:spLocks noChangeArrowheads="1"/>
          </p:cNvSpPr>
          <p:nvPr/>
        </p:nvSpPr>
        <p:spPr bwMode="auto">
          <a:xfrm>
            <a:off x="1285852" y="2143116"/>
            <a:ext cx="1143000" cy="1350963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8000" dirty="0">
                <a:latin typeface=".VnTime" pitchFamily="34" charset="0"/>
              </a:rPr>
              <a:t>5</a:t>
            </a:r>
          </a:p>
        </p:txBody>
      </p:sp>
      <p:sp>
        <p:nvSpPr>
          <p:cNvPr id="16" name="AutoShape 4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245096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  <p:bldP spid="22534" grpId="0" animBg="1"/>
      <p:bldP spid="225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32884692238a194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501122" cy="1554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GB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066" y="3368652"/>
            <a:ext cx="5600768" cy="881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Đáp án: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2462" y="5929330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78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D 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430016"/>
            <a:ext cx="6864646" cy="1143000"/>
          </a:xfrm>
        </p:spPr>
        <p:txBody>
          <a:bodyPr>
            <a:noAutofit/>
          </a:bodyPr>
          <a:lstStyle/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Ô số 2: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GB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467" y="4221088"/>
            <a:ext cx="4691066" cy="1181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 án: 3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GB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9586" y="6072206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8426496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ni189gh3w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85720" y="5000636"/>
            <a:ext cx="853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vi-VN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 số 3:</a:t>
            </a:r>
          </a:p>
          <a:p>
            <a:pPr algn="ctr"/>
            <a:r>
              <a:rPr lang="vi-VN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LUCKY </a:t>
            </a:r>
            <a:r>
              <a:rPr lang="vi-VN" sz="960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</a:p>
        </p:txBody>
      </p:sp>
      <p:sp>
        <p:nvSpPr>
          <p:cNvPr id="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44" y="6143644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079107"/>
      </p:ext>
    </p:extLst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D 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943" y="1484784"/>
            <a:ext cx="7358114" cy="1143000"/>
          </a:xfrm>
        </p:spPr>
        <p:txBody>
          <a:bodyPr>
            <a:noAutofit/>
          </a:bodyPr>
          <a:lstStyle/>
          <a:p>
            <a:r>
              <a:rPr lang="vi-VN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 số 4: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 qua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GB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356992"/>
            <a:ext cx="7560839" cy="91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 án: “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ta”</a:t>
            </a:r>
            <a:endParaRPr lang="en-GB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72396" y="5500702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160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ni189gh3wz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85720" y="5000636"/>
            <a:ext cx="8534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66"/>
              </a:extrusionClr>
            </a:sp3d>
          </a:bodyPr>
          <a:lstStyle/>
          <a:p>
            <a:pPr algn="ctr"/>
            <a:r>
              <a:rPr lang="vi-VN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Ô số </a:t>
            </a:r>
            <a:r>
              <a:rPr lang="en-US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r>
              <a:rPr lang="vi-VN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vi-VN" sz="9600" b="1" kern="10" dirty="0" smtClean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LUCKY </a:t>
            </a:r>
            <a:r>
              <a:rPr lang="vi-VN" sz="9600" b="1" kern="10" dirty="0">
                <a:ln w="19050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NUMBER</a:t>
            </a:r>
          </a:p>
        </p:txBody>
      </p:sp>
      <p:sp>
        <p:nvSpPr>
          <p:cNvPr id="5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44" y="6143644"/>
            <a:ext cx="533400" cy="3048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869391"/>
      </p:ext>
    </p:extLst>
  </p:cSld>
  <p:clrMapOvr>
    <a:masterClrMapping/>
  </p:clrMapOvr>
  <p:transition>
    <p:wipe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2032884692238a194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" y="980728"/>
            <a:ext cx="91102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(1) </a:t>
            </a:r>
            <a:r>
              <a:rPr lang="pt-BR" sz="3200" b="1" dirty="0">
                <a:solidFill>
                  <a:srgbClr val="FF0000"/>
                </a:solidFill>
              </a:rPr>
              <a:t>Theo lứa tuổi: </a:t>
            </a:r>
            <a:r>
              <a:rPr lang="pt-BR" sz="3200" b="1" dirty="0"/>
              <a:t>Cụ già tóc bạc - các cháu nhi đồng trẻ thơ</a:t>
            </a:r>
            <a:endParaRPr lang="en-GB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" y="-27384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QUẢ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THẢO LUẬN NHÓM</a:t>
            </a:r>
          </a:p>
        </p:txBody>
      </p:sp>
      <p:sp>
        <p:nvSpPr>
          <p:cNvPr id="6" name="Rectangle 5"/>
          <p:cNvSpPr/>
          <p:nvPr/>
        </p:nvSpPr>
        <p:spPr>
          <a:xfrm>
            <a:off x="2" y="2060848"/>
            <a:ext cx="92525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(2) </a:t>
            </a:r>
            <a:r>
              <a:rPr lang="pt-BR" sz="3200" b="1" dirty="0">
                <a:solidFill>
                  <a:srgbClr val="FF0000"/>
                </a:solidFill>
              </a:rPr>
              <a:t>Theo không gian: </a:t>
            </a:r>
            <a:r>
              <a:rPr lang="pt-BR" sz="3200" b="1" dirty="0"/>
              <a:t>nước ngoài – vùng bị tạm chiếm; Miền ngược – miền xuôi;  mặt trận – hậu phương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2" y="3129930"/>
            <a:ext cx="91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(3) Theo </a:t>
            </a:r>
            <a:r>
              <a:rPr lang="pt-BR" sz="3200" b="1" dirty="0">
                <a:solidFill>
                  <a:srgbClr val="FF0000"/>
                </a:solidFill>
              </a:rPr>
              <a:t>nghề nghiệp- việc làm: 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pt-BR" sz="3200" b="1" dirty="0" smtClean="0"/>
              <a:t>- Chiến sĩ – nhịn đói tiêu diệt giặc</a:t>
            </a:r>
            <a:endParaRPr lang="en-GB" sz="3200" b="1" dirty="0" smtClean="0"/>
          </a:p>
          <a:p>
            <a:r>
              <a:rPr lang="pt-BR" sz="3200" b="1" dirty="0" smtClean="0"/>
              <a:t>- Công chức – nhịn ăn ủng hộ bộ đội</a:t>
            </a:r>
            <a:endParaRPr lang="en-GB" sz="3200" b="1" dirty="0" smtClean="0"/>
          </a:p>
          <a:p>
            <a:r>
              <a:rPr lang="pt-BR" sz="3200" b="1" dirty="0" smtClean="0"/>
              <a:t>- Phụ nữ - khuyên chồng con tòng quân</a:t>
            </a:r>
            <a:endParaRPr lang="en-GB" sz="3200" b="1" dirty="0" smtClean="0"/>
          </a:p>
          <a:p>
            <a:r>
              <a:rPr lang="pt-BR" sz="3200" b="1" dirty="0" smtClean="0"/>
              <a:t>- Bà </a:t>
            </a:r>
            <a:r>
              <a:rPr lang="pt-BR" sz="3200" b="1" dirty="0"/>
              <a:t>mẹ - yêu thương bộ đội</a:t>
            </a:r>
            <a:endParaRPr lang="en-GB" sz="3200" b="1" dirty="0"/>
          </a:p>
          <a:p>
            <a:r>
              <a:rPr lang="pt-BR" sz="3200" b="1" dirty="0" smtClean="0"/>
              <a:t>- Công </a:t>
            </a:r>
            <a:r>
              <a:rPr lang="pt-BR" sz="3200" b="1" dirty="0"/>
              <a:t>nhân – tăng gia sản xuất</a:t>
            </a:r>
            <a:endParaRPr lang="en-GB" sz="3200" b="1" dirty="0"/>
          </a:p>
          <a:p>
            <a:r>
              <a:rPr lang="pt-BR" sz="3200" b="1" dirty="0" smtClean="0"/>
              <a:t>- Điền </a:t>
            </a:r>
            <a:r>
              <a:rPr lang="pt-BR" sz="3200" b="1" dirty="0"/>
              <a:t>chủ - quyên ruộng đất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9431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032884692238a194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28" y="1786806"/>
            <a:ext cx="9144000" cy="106613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3695" y="1007994"/>
            <a:ext cx="6037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luyện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866926"/>
            <a:ext cx="9108504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ta”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GB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01&quot;/&gt;&lt;/object&gt;&lt;object type=&quot;3&quot; unique_id=&quot;10004&quot;&gt;&lt;property id=&quot;20148&quot; value=&quot;5&quot;/&gt;&lt;property id=&quot;20300&quot; value=&quot;Slide 2&quot;/&gt;&lt;property id=&quot;20307&quot; value=&quot;314&quot;/&gt;&lt;/object&gt;&lt;object type=&quot;3&quot; unique_id=&quot;10005&quot;&gt;&lt;property id=&quot;20148&quot; value=&quot;5&quot;/&gt;&lt;property id=&quot;20300&quot; value=&quot;Slide 3 - &amp;quot;Ô số 1: Văn bản “ Tinh thần yêu nước của nhân dân ta” thuộc thể loại nào?&amp;quot;&quot;/&gt;&lt;property id=&quot;20307&quot; value=&quot;315&quot;/&gt;&lt;/object&gt;&lt;object type=&quot;3&quot; unique_id=&quot;10006&quot;&gt;&lt;property id=&quot;20148&quot; value=&quot;5&quot;/&gt;&lt;property id=&quot;20300&quot; value=&quot;Slide 4 - &amp;quot;Ô số 2: Văn bản “Tinh thần yêu nước của nhân dân ta” có bố cục mấy phần?&amp;quot;&quot;/&gt;&lt;property id=&quot;20307&quot; value=&quot;316&quot;/&gt;&lt;/object&gt;&lt;object type=&quot;3&quot; unique_id=&quot;10007&quot;&gt;&lt;property id=&quot;20148&quot; value=&quot;5&quot;/&gt;&lt;property id=&quot;20300&quot; value=&quot;Slide 5&quot;/&gt;&lt;property id=&quot;20307&quot; value=&quot;317&quot;/&gt;&lt;/object&gt;&lt;object type=&quot;3&quot; unique_id=&quot;10008&quot;&gt;&lt;property id=&quot;20148&quot; value=&quot;5&quot;/&gt;&lt;property id=&quot;20300&quot; value=&quot;Slide 6 - &amp;quot;Ô số 4: Bác đã nêu nhận định về tinh thần yêu nước của nhân dân ta qua câu văn nào?&amp;quot;&quot;/&gt;&lt;property id=&quot;20307&quot; value=&quot;318&quot;/&gt;&lt;/object&gt;&lt;object type=&quot;3&quot; unique_id=&quot;10009&quot;&gt;&lt;property id=&quot;20148&quot; value=&quot;5&quot;/&gt;&lt;property id=&quot;20300&quot; value=&quot;Slide 7&quot;/&gt;&lt;property id=&quot;20307&quot; value=&quot;321&quot;/&gt;&lt;/object&gt;&lt;object type=&quot;3&quot; unique_id=&quot;10016&quot;&gt;&lt;property id=&quot;20148&quot; value=&quot;5&quot;/&gt;&lt;property id=&quot;20300&quot; value=&quot;Slide 8&quot;/&gt;&lt;property id=&quot;20307&quot; value=&quot;322&quot;/&gt;&lt;/object&gt;&lt;object type=&quot;3&quot; unique_id=&quot;10021&quot;&gt;&lt;property id=&quot;20148&quot; value=&quot;5&quot;/&gt;&lt;property id=&quot;20300&quot; value=&quot;Slide 9 - &amp;quot;Thảo luận cặp đôi: (Thời gian: 2 phút)&amp;quot;&quot;/&gt;&lt;property id=&quot;20307&quot; value=&quot;325&quot;/&gt;&lt;/object&gt;&lt;object type=&quot;3&quot; unique_id=&quot;10022&quot;&gt;&lt;property id=&quot;20148&quot; value=&quot;5&quot;/&gt;&lt;property id=&quot;20300&quot; value=&quot;Slide 10&quot;/&gt;&lt;property id=&quot;20307&quot; value=&quot;285&quot;/&gt;&lt;/object&gt;&lt;object type=&quot;3&quot; unique_id=&quot;10023&quot;&gt;&lt;property id=&quot;20148&quot; value=&quot;5&quot;/&gt;&lt;property id=&quot;20300&quot; value=&quot;Slide 11 - &amp;quot;Qua văn bản “ Tinh thần yêu nước của nhân dân ta em học tập được gì khi viết bài văn nghị luận của mình?&amp;quot;&quot;/&gt;&lt;property id=&quot;20307&quot; value=&quot;324&quot;/&gt;&lt;/object&gt;&lt;object type=&quot;3&quot; unique_id=&quot;10024&quot;&gt;&lt;property id=&quot;20148&quot; value=&quot;5&quot;/&gt;&lt;property id=&quot;20300&quot; value=&quot;Slide 12 - &amp;quot;-  Sưu tầm những bài văn nghị luận tiêu biểu của Hồ Chí Minh? - Làm bài tập 2 phần luyện tập (SGK/27) - Chuẩn bị b&quot;/&gt;&lt;property id=&quot;20307&quot; value=&quot;311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477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.VnBahamasBH</vt:lpstr>
      <vt:lpstr>.VnHelvetInsH</vt:lpstr>
      <vt:lpstr>.VnTime</vt:lpstr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Ô số 1: Văn bản “ Tinh thần yêu nước của nhân dân ta” thuộc thể loại nào?</vt:lpstr>
      <vt:lpstr>Ô số 2: Văn bản “Tinh thần yêu nước của nhân dân ta” có bố cục mấy phần?</vt:lpstr>
      <vt:lpstr>PowerPoint Presentation</vt:lpstr>
      <vt:lpstr>Ô số 4: Bác đã nêu nhận định về tinh thần yêu nước của nhân dân ta qua câu văn nào?</vt:lpstr>
      <vt:lpstr>PowerPoint Presentation</vt:lpstr>
      <vt:lpstr>PowerPoint Presentation</vt:lpstr>
      <vt:lpstr>Thảo luận cặp đôi: (Thời gian: 2 phút)</vt:lpstr>
      <vt:lpstr>PowerPoint Presentation</vt:lpstr>
      <vt:lpstr>Qua văn bản “ Tinh thần yêu nước của nhân dân ta em học tập được gì khi viết bài văn nghị luận của mình?</vt:lpstr>
      <vt:lpstr>-  Sưu tầm những bài văn nghị luận tiêu biểu của Hồ Chí Minh? - Làm bài tập 2 phần luyện tập (SGK/27) - Chuẩn bị bài mới: Câu đặc biệt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54</cp:revision>
  <dcterms:created xsi:type="dcterms:W3CDTF">2016-01-22T13:50:29Z</dcterms:created>
  <dcterms:modified xsi:type="dcterms:W3CDTF">2018-05-28T14:53:32Z</dcterms:modified>
</cp:coreProperties>
</file>